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7" r:id="rId7"/>
    <p:sldMasterId id="2147483684" r:id="rId8"/>
  </p:sldMasterIdLst>
  <p:notesMasterIdLst>
    <p:notesMasterId r:id="rId33"/>
  </p:notesMasterIdLst>
  <p:handoutMasterIdLst>
    <p:handoutMasterId r:id="rId34"/>
  </p:handoutMasterIdLst>
  <p:sldIdLst>
    <p:sldId id="306" r:id="rId9"/>
    <p:sldId id="307" r:id="rId10"/>
    <p:sldId id="331" r:id="rId11"/>
    <p:sldId id="329" r:id="rId12"/>
    <p:sldId id="325" r:id="rId13"/>
    <p:sldId id="318" r:id="rId14"/>
    <p:sldId id="321" r:id="rId15"/>
    <p:sldId id="314" r:id="rId16"/>
    <p:sldId id="316" r:id="rId17"/>
    <p:sldId id="274" r:id="rId18"/>
    <p:sldId id="300" r:id="rId19"/>
    <p:sldId id="301" r:id="rId20"/>
    <p:sldId id="302" r:id="rId21"/>
    <p:sldId id="303" r:id="rId22"/>
    <p:sldId id="304" r:id="rId23"/>
    <p:sldId id="279" r:id="rId24"/>
    <p:sldId id="294" r:id="rId25"/>
    <p:sldId id="282" r:id="rId26"/>
    <p:sldId id="297" r:id="rId27"/>
    <p:sldId id="284" r:id="rId28"/>
    <p:sldId id="330" r:id="rId29"/>
    <p:sldId id="285" r:id="rId30"/>
    <p:sldId id="332" r:id="rId31"/>
    <p:sldId id="311" r:id="rId3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3D500"/>
    <a:srgbClr val="DB6D00"/>
    <a:srgbClr val="169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8" autoAdjust="0"/>
    <p:restoredTop sz="87415" autoAdjust="0"/>
  </p:normalViewPr>
  <p:slideViewPr>
    <p:cSldViewPr snapToGrid="0" showGuides="1">
      <p:cViewPr varScale="1">
        <p:scale>
          <a:sx n="102" d="100"/>
          <a:sy n="102" d="100"/>
        </p:scale>
        <p:origin x="1148" y="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1024"/>
    </p:cViewPr>
  </p:sorterViewPr>
  <p:notesViewPr>
    <p:cSldViewPr snapToGrid="0" showGuides="1">
      <p:cViewPr varScale="1">
        <p:scale>
          <a:sx n="60" d="100"/>
          <a:sy n="60" d="100"/>
        </p:scale>
        <p:origin x="32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A05DFD-387E-4456-8798-1CC047817A8C}"/>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C049D2-4414-4D53-BCFD-B76DDAC55CD4}"/>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9C2A075F-538C-4253-967A-7F673D670707}" type="datetimeFigureOut">
              <a:rPr lang="en-US" smtClean="0"/>
              <a:t>6/21/2023</a:t>
            </a:fld>
            <a:endParaRPr lang="en-US"/>
          </a:p>
        </p:txBody>
      </p:sp>
      <p:sp>
        <p:nvSpPr>
          <p:cNvPr id="4" name="Footer Placeholder 3">
            <a:extLst>
              <a:ext uri="{FF2B5EF4-FFF2-40B4-BE49-F238E27FC236}">
                <a16:creationId xmlns:a16="http://schemas.microsoft.com/office/drawing/2014/main" id="{1171C25B-C8B5-42CF-9396-CFFF0816BD46}"/>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EDE736-F662-4435-A312-03C7CAE0CB23}"/>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3001E9A9-2553-4E03-9A78-5F72B946E76B}" type="slidenum">
              <a:rPr lang="en-US" smtClean="0"/>
              <a:t>‹nr.›</a:t>
            </a:fld>
            <a:endParaRPr lang="en-US"/>
          </a:p>
        </p:txBody>
      </p:sp>
    </p:spTree>
    <p:extLst>
      <p:ext uri="{BB962C8B-B14F-4D97-AF65-F5344CB8AC3E}">
        <p14:creationId xmlns:p14="http://schemas.microsoft.com/office/powerpoint/2010/main" val="235068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14F3C744-7E9A-45BB-888C-25C65BA4B3C8}" type="datetimeFigureOut">
              <a:rPr lang="nl-NL" smtClean="0"/>
              <a:t>21-6-2023</a:t>
            </a:fld>
            <a:endParaRPr lang="nl-NL"/>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9879940D-D835-49BF-ABDA-4919DB9EA053}" type="slidenum">
              <a:rPr lang="nl-NL" smtClean="0"/>
              <a:t>‹nr.›</a:t>
            </a:fld>
            <a:endParaRPr lang="nl-NL"/>
          </a:p>
        </p:txBody>
      </p:sp>
    </p:spTree>
    <p:extLst>
      <p:ext uri="{BB962C8B-B14F-4D97-AF65-F5344CB8AC3E}">
        <p14:creationId xmlns:p14="http://schemas.microsoft.com/office/powerpoint/2010/main" val="410909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50" b="1" dirty="0" smtClean="0"/>
              <a:t>Notitie:</a:t>
            </a:r>
          </a:p>
          <a:p>
            <a:r>
              <a:rPr lang="nl-NL" sz="1050" b="1" dirty="0" smtClean="0"/>
              <a:t>Doel: </a:t>
            </a:r>
            <a:r>
              <a:rPr lang="nl-NL" sz="1050" b="0" baseline="0" dirty="0" smtClean="0"/>
              <a:t> Onderwerp van de presentatie kenbaar maken en verwachtingen managen</a:t>
            </a:r>
            <a:endParaRPr lang="nl-NL" sz="1050" b="0" dirty="0" smtClean="0"/>
          </a:p>
          <a:p>
            <a:r>
              <a:rPr lang="nl-NL" sz="1050" b="1" dirty="0" smtClean="0"/>
              <a:t>Sheet: </a:t>
            </a:r>
            <a:r>
              <a:rPr lang="nl-NL" sz="1050" b="0" dirty="0" smtClean="0"/>
              <a:t>Verplicht</a:t>
            </a:r>
          </a:p>
          <a:p>
            <a:r>
              <a:rPr lang="nl-NL" sz="1050" b="1" dirty="0" smtClean="0"/>
              <a:t>Beeldmateriaal: </a:t>
            </a:r>
            <a:r>
              <a:rPr lang="nl-NL" sz="1050" b="0" dirty="0" smtClean="0"/>
              <a:t>Optioneel ;Je</a:t>
            </a:r>
            <a:r>
              <a:rPr lang="nl-NL" sz="1050" b="0" baseline="0" dirty="0" smtClean="0"/>
              <a:t> kan hier kiezen voor een eigen openingssheet</a:t>
            </a:r>
            <a:endParaRPr lang="nl-NL" sz="1050" b="0" dirty="0" smtClean="0"/>
          </a:p>
          <a:p>
            <a:endParaRPr lang="nl-NL" sz="1050" b="1" dirty="0" smtClean="0"/>
          </a:p>
          <a:p>
            <a:r>
              <a:rPr lang="nl-NL" sz="1050" b="1" dirty="0" err="1" smtClean="0"/>
              <a:t>Speakernotes</a:t>
            </a:r>
            <a:r>
              <a:rPr lang="nl-NL" sz="1050" b="1" dirty="0" smtClean="0"/>
              <a:t>: </a:t>
            </a:r>
          </a:p>
          <a:p>
            <a:endParaRPr lang="nl-NL" sz="1050" b="1" dirty="0" smtClean="0"/>
          </a:p>
          <a:p>
            <a:r>
              <a:rPr lang="nl-NL" sz="1050" b="0" u="sng" dirty="0" smtClean="0"/>
              <a:t>Welkom</a:t>
            </a:r>
          </a:p>
          <a:p>
            <a:pPr marL="171450" indent="-171450">
              <a:buFont typeface="Arial" panose="020B0604020202020204" pitchFamily="34" charset="0"/>
              <a:buChar char="•"/>
            </a:pPr>
            <a:r>
              <a:rPr lang="nl-NL" sz="1050" dirty="0" smtClean="0"/>
              <a:t>Goedemorgen/-middag</a:t>
            </a:r>
          </a:p>
          <a:p>
            <a:pPr marL="171450" indent="-171450">
              <a:buFont typeface="Arial" panose="020B0604020202020204" pitchFamily="34" charset="0"/>
              <a:buChar char="•"/>
            </a:pPr>
            <a:r>
              <a:rPr lang="nl-NL" sz="1050" dirty="0" smtClean="0"/>
              <a:t>Bedankt dat u voor deze workshop hebt gekozen</a:t>
            </a:r>
          </a:p>
          <a:p>
            <a:pPr marL="171450" indent="-171450">
              <a:buFont typeface="Arial" panose="020B0604020202020204" pitchFamily="34" charset="0"/>
              <a:buChar char="•"/>
            </a:pPr>
            <a:r>
              <a:rPr lang="nl-NL" sz="1050" dirty="0" smtClean="0"/>
              <a:t>Ik ga het vandaag met u hebben over Employer branding. Dit is een oplossing om personeel te werven en te behouden</a:t>
            </a:r>
          </a:p>
          <a:p>
            <a:pPr marL="171450" indent="-171450">
              <a:buFont typeface="Arial" panose="020B0604020202020204" pitchFamily="34" charset="0"/>
              <a:buChar char="•"/>
            </a:pPr>
            <a:r>
              <a:rPr lang="nl-NL" sz="1050" dirty="0" smtClean="0"/>
              <a:t>Volle bak. We gaan beginnen! (optioneel)</a:t>
            </a:r>
          </a:p>
          <a:p>
            <a:pPr marL="171450" indent="-171450">
              <a:buFont typeface="Arial" panose="020B0604020202020204" pitchFamily="34" charset="0"/>
              <a:buChar char="•"/>
            </a:pPr>
            <a:endParaRPr lang="nl-NL" sz="1050" dirty="0" smtClean="0"/>
          </a:p>
          <a:p>
            <a:pPr marL="0" indent="0">
              <a:buFont typeface="Arial" panose="020B0604020202020204" pitchFamily="34" charset="0"/>
              <a:buNone/>
            </a:pPr>
            <a:r>
              <a:rPr lang="nl-NL" sz="1050" b="1" dirty="0" smtClean="0"/>
              <a:t>Volgende Sheet</a:t>
            </a:r>
          </a:p>
          <a:p>
            <a:pPr marL="0" indent="0">
              <a:buFont typeface="Arial" panose="020B0604020202020204" pitchFamily="34" charset="0"/>
              <a:buNone/>
            </a:pPr>
            <a:endParaRPr lang="nl-NL" sz="1050" dirty="0" smtClean="0"/>
          </a:p>
          <a:p>
            <a:endParaRPr lang="nl-NL" sz="1050" dirty="0" smtClean="0"/>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a:t>
            </a:fld>
            <a:endParaRPr lang="nl-NL"/>
          </a:p>
        </p:txBody>
      </p:sp>
    </p:spTree>
    <p:extLst>
      <p:ext uri="{BB962C8B-B14F-4D97-AF65-F5344CB8AC3E}">
        <p14:creationId xmlns:p14="http://schemas.microsoft.com/office/powerpoint/2010/main" val="301720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Uitleg</a:t>
            </a:r>
            <a:r>
              <a:rPr lang="nl-NL" sz="1050" b="0" baseline="0" dirty="0" smtClean="0"/>
              <a:t> van het stappenplan. Een eerste introductie van de 3 stappen om te komen tot een sterk </a:t>
            </a:r>
            <a:r>
              <a:rPr lang="nl-NL" sz="1050" b="0" baseline="0" dirty="0" err="1" smtClean="0"/>
              <a:t>Employer</a:t>
            </a:r>
            <a:r>
              <a:rPr lang="nl-NL" sz="1050" b="0" baseline="0" dirty="0" smtClean="0"/>
              <a:t> brand.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Verplicht</a:t>
            </a: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kern="1200" dirty="0" smtClean="0">
              <a:solidFill>
                <a:schemeClr val="tx1"/>
              </a:solidFill>
              <a:effectLst/>
              <a:latin typeface="+mn-lt"/>
              <a:ea typeface="+mn-ea"/>
              <a:cs typeface="+mn-cs"/>
            </a:endParaRPr>
          </a:p>
          <a:p>
            <a:endParaRPr lang="nl-NL" sz="1050" b="1" kern="1200" dirty="0" smtClean="0">
              <a:solidFill>
                <a:schemeClr val="tx1"/>
              </a:solidFill>
              <a:effectLst/>
              <a:latin typeface="+mn-lt"/>
              <a:ea typeface="+mn-ea"/>
              <a:cs typeface="+mn-cs"/>
            </a:endParaRPr>
          </a:p>
          <a:p>
            <a:r>
              <a:rPr lang="nl-NL" sz="1050" b="1" kern="1200" dirty="0" smtClean="0">
                <a:solidFill>
                  <a:schemeClr val="tx1"/>
                </a:solidFill>
                <a:effectLst/>
                <a:latin typeface="+mn-lt"/>
                <a:ea typeface="+mn-ea"/>
                <a:cs typeface="+mn-cs"/>
              </a:rPr>
              <a:t>Stappenplan</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Je begint met stap 1: wie ben je als werkgever?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Als je dat weet, communiceer je dit naar je medewerkers en de arbeidsmarkt. Dat is stap 2.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En tot slot, stap 3: je meet in hoeverre dit gelukt is en gebruikt dit om je </a:t>
            </a:r>
            <a:r>
              <a:rPr lang="nl-NL" sz="1050" kern="1200" dirty="0" err="1" smtClean="0">
                <a:solidFill>
                  <a:schemeClr val="tx1"/>
                </a:solidFill>
                <a:effectLst/>
                <a:latin typeface="+mn-lt"/>
                <a:ea typeface="+mn-ea"/>
                <a:cs typeface="+mn-cs"/>
              </a:rPr>
              <a:t>employer</a:t>
            </a:r>
            <a:r>
              <a:rPr lang="nl-NL" sz="1050" kern="1200" dirty="0" smtClean="0">
                <a:solidFill>
                  <a:schemeClr val="tx1"/>
                </a:solidFill>
                <a:effectLst/>
                <a:latin typeface="+mn-lt"/>
                <a:ea typeface="+mn-ea"/>
                <a:cs typeface="+mn-cs"/>
              </a:rPr>
              <a:t> brand te verbeteren.</a:t>
            </a:r>
          </a:p>
          <a:p>
            <a:r>
              <a:rPr lang="nl-NL" sz="1050" kern="1200" dirty="0" smtClean="0">
                <a:solidFill>
                  <a:schemeClr val="tx1"/>
                </a:solidFill>
                <a:effectLst/>
                <a:latin typeface="+mn-lt"/>
                <a:ea typeface="+mn-ea"/>
                <a:cs typeface="+mn-cs"/>
              </a:rPr>
              <a:t> </a:t>
            </a:r>
          </a:p>
          <a:p>
            <a:pPr marL="0" indent="0">
              <a:buFont typeface="Arial" panose="020B0604020202020204" pitchFamily="34" charset="0"/>
              <a:buNone/>
            </a:pPr>
            <a:r>
              <a:rPr lang="nl-NL" sz="1050" b="1" kern="1200" dirty="0" smtClean="0">
                <a:solidFill>
                  <a:schemeClr val="tx1"/>
                </a:solidFill>
                <a:effectLst/>
                <a:latin typeface="+mn-lt"/>
                <a:ea typeface="+mn-ea"/>
                <a:cs typeface="+mn-cs"/>
              </a:rPr>
              <a:t>Volgende Sheet</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10</a:t>
            </a:fld>
            <a:endParaRPr lang="nl-NL"/>
          </a:p>
        </p:txBody>
      </p:sp>
    </p:spTree>
    <p:extLst>
      <p:ext uri="{BB962C8B-B14F-4D97-AF65-F5344CB8AC3E}">
        <p14:creationId xmlns:p14="http://schemas.microsoft.com/office/powerpoint/2010/main" val="79349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p>
          <a:p>
            <a:pPr marL="171450" indent="-171450">
              <a:buFont typeface="Arial" panose="020B0604020202020204" pitchFamily="34" charset="0"/>
              <a:buChar char="•"/>
            </a:pPr>
            <a:r>
              <a:rPr lang="nl-NL" sz="1050" b="0" dirty="0" smtClean="0"/>
              <a:t>Interactie</a:t>
            </a:r>
            <a:r>
              <a:rPr lang="nl-NL" sz="1050" b="0" baseline="0" dirty="0" smtClean="0"/>
              <a:t> met je publiek</a:t>
            </a:r>
          </a:p>
          <a:p>
            <a:pPr marL="171450" indent="-171450">
              <a:buFont typeface="Arial" panose="020B0604020202020204" pitchFamily="34" charset="0"/>
              <a:buChar char="•"/>
            </a:pPr>
            <a:r>
              <a:rPr lang="nl-NL" sz="1050" b="0" baseline="0" dirty="0" smtClean="0"/>
              <a:t>Uitleg van de opdracht “Bepalen wie je bent” (imago en Identiteit)</a:t>
            </a:r>
          </a:p>
          <a:p>
            <a:pPr marL="171450" indent="-171450">
              <a:buFont typeface="Arial" panose="020B0604020202020204" pitchFamily="34" charset="0"/>
              <a:buChar char="•"/>
            </a:pPr>
            <a:r>
              <a:rPr lang="nl-NL" sz="1050" b="0" baseline="0" dirty="0" smtClean="0"/>
              <a:t>Het eerste aanzet om je doelgroep bewust te maken van eventuele discrepantie tussen hoe ze gezien willen worden t.o.v. hoe hun medewerkers hun zien. </a:t>
            </a:r>
          </a:p>
          <a:p>
            <a:pPr marL="171450" indent="-171450">
              <a:buFont typeface="Arial" panose="020B0604020202020204" pitchFamily="34" charset="0"/>
              <a:buChar char="•"/>
            </a:pPr>
            <a:r>
              <a:rPr lang="nl-NL" sz="1050" b="0" baseline="0" dirty="0" smtClean="0"/>
              <a:t>Uitleg van de oefening behorende bij stap 1: Wie ben jij als werkgever?</a:t>
            </a:r>
          </a:p>
          <a:p>
            <a:pPr marL="0" indent="0">
              <a:buFont typeface="Arial" panose="020B0604020202020204" pitchFamily="34" charset="0"/>
              <a:buNone/>
            </a:pPr>
            <a:r>
              <a:rPr lang="nl-NL" sz="1050" b="0" baseline="0" dirty="0" smtClean="0"/>
              <a:t>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a:t>
            </a:r>
            <a:r>
              <a:rPr lang="nl-NL" sz="1050" b="1" baseline="0" dirty="0" smtClean="0"/>
              <a:t> </a:t>
            </a:r>
            <a:r>
              <a:rPr lang="nl-NL" sz="1050" b="0" baseline="0" dirty="0" smtClean="0"/>
              <a:t>Verplicht </a:t>
            </a: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dirty="0" smtClean="0"/>
          </a:p>
          <a:p>
            <a:r>
              <a:rPr lang="nl-NL" sz="1050" b="1" dirty="0" smtClean="0"/>
              <a:t>Stap 1: Wie ben je?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baseline="0" dirty="0" smtClean="0"/>
              <a:t>De eerste stap uit het stappenplan om te komen tot een sterk werkgeversmerk is om te bepalen “wie je bent’. Wat is je imago / identiteit als werkgever. </a:t>
            </a:r>
            <a:r>
              <a:rPr lang="nl-NL" sz="1050" kern="1200" dirty="0" smtClean="0">
                <a:solidFill>
                  <a:schemeClr val="tx1"/>
                </a:solidFill>
                <a:effectLst/>
                <a:latin typeface="+mn-lt"/>
                <a:ea typeface="+mn-ea"/>
                <a:cs typeface="+mn-cs"/>
              </a:rPr>
              <a:t>Bij ‘wie ben je?’ gaat het erom hoe je jezelf ziet. Het gaat daarbij om onderscheidend vermogen ten opzichte van je concurrenten.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050" baseline="0" dirty="0" smtClean="0"/>
          </a:p>
          <a:p>
            <a:pPr marL="0" indent="0">
              <a:buFont typeface="Arial" panose="020B0604020202020204" pitchFamily="34" charset="0"/>
              <a:buNone/>
            </a:pPr>
            <a:endParaRPr lang="nl-NL" sz="1050" baseline="0" dirty="0" smtClean="0"/>
          </a:p>
          <a:p>
            <a:r>
              <a:rPr lang="nl-NL" sz="1050" b="1" kern="1200" dirty="0" smtClean="0">
                <a:solidFill>
                  <a:schemeClr val="tx1"/>
                </a:solidFill>
                <a:effectLst/>
                <a:latin typeface="+mn-lt"/>
                <a:ea typeface="+mn-ea"/>
                <a:cs typeface="+mn-cs"/>
              </a:rPr>
              <a:t>Uitleg van</a:t>
            </a:r>
            <a:r>
              <a:rPr lang="nl-NL" sz="1050" b="1" kern="1200" baseline="0" dirty="0" smtClean="0">
                <a:solidFill>
                  <a:schemeClr val="tx1"/>
                </a:solidFill>
                <a:effectLst/>
                <a:latin typeface="+mn-lt"/>
                <a:ea typeface="+mn-ea"/>
                <a:cs typeface="+mn-cs"/>
              </a:rPr>
              <a:t> de o</a:t>
            </a:r>
            <a:r>
              <a:rPr lang="nl-NL" sz="1050" b="1" kern="1200" dirty="0" smtClean="0">
                <a:solidFill>
                  <a:schemeClr val="tx1"/>
                </a:solidFill>
                <a:effectLst/>
                <a:latin typeface="+mn-lt"/>
                <a:ea typeface="+mn-ea"/>
                <a:cs typeface="+mn-cs"/>
              </a:rPr>
              <a:t>efening</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We gaan nu een oefening doen.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De oefening is om te bepalen wie je als werkgever bent.</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Voor je ligt een kaartje met de vraag die hoort bij stap 1: Wie ben je?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Daaronder staat 1, 2 en 3. Ik ga jullie nu drie vragen stellen bij deze stap.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De antwoorden schrijf je op bij 1, 2 en 3.</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Je krijgt steeds 1 minuut om je antwoord op te schrijven.</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kern="1200" dirty="0" smtClean="0">
                <a:solidFill>
                  <a:schemeClr val="tx1"/>
                </a:solidFill>
                <a:effectLst/>
                <a:latin typeface="+mn-lt"/>
                <a:ea typeface="+mn-ea"/>
                <a:cs typeface="+mn-cs"/>
              </a:rPr>
              <a:t>Volgende sheet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endParaRPr lang="nl-NL" sz="1050" baseline="0" dirty="0" smtClean="0"/>
          </a:p>
          <a:p>
            <a:pPr marL="171450" indent="-171450">
              <a:buFont typeface="Arial" panose="020B0604020202020204" pitchFamily="34" charset="0"/>
              <a:buChar char="•"/>
            </a:pPr>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11</a:t>
            </a:fld>
            <a:endParaRPr lang="nl-NL"/>
          </a:p>
        </p:txBody>
      </p:sp>
    </p:spTree>
    <p:extLst>
      <p:ext uri="{BB962C8B-B14F-4D97-AF65-F5344CB8AC3E}">
        <p14:creationId xmlns:p14="http://schemas.microsoft.com/office/powerpoint/2010/main" val="412386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Uitleg waarom je deze</a:t>
            </a:r>
            <a:r>
              <a:rPr lang="nl-NL" sz="1050" b="0" baseline="0" dirty="0" smtClean="0"/>
              <a:t> oefening doet</a:t>
            </a:r>
            <a:endParaRPr lang="nl-NL" sz="1050" b="0" dirty="0" smtClean="0"/>
          </a:p>
          <a:p>
            <a:pPr marL="171450" indent="-171450">
              <a:buFont typeface="Arial" panose="020B0604020202020204" pitchFamily="34" charset="0"/>
              <a:buChar char="•"/>
            </a:pP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Verplicht</a:t>
            </a: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Waarom deze oefening?</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Om te achterhalen wie je als werkgever bent</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Om te Checken of je medewerkers je ook zo zien</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Kijken</a:t>
            </a:r>
            <a:r>
              <a:rPr lang="nl-NL" sz="1050" kern="1200" baseline="0" dirty="0" smtClean="0">
                <a:solidFill>
                  <a:schemeClr val="tx1"/>
                </a:solidFill>
                <a:effectLst/>
                <a:latin typeface="+mn-lt"/>
                <a:ea typeface="+mn-ea"/>
                <a:cs typeface="+mn-cs"/>
              </a:rPr>
              <a:t> naar welke conclusies je n.a.v. kan trekken  </a:t>
            </a:r>
            <a:endParaRPr lang="nl-NL"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b="1" kern="1200" dirty="0" smtClean="0">
                <a:solidFill>
                  <a:schemeClr val="tx1"/>
                </a:solidFill>
                <a:effectLst/>
                <a:latin typeface="+mn-lt"/>
                <a:ea typeface="+mn-ea"/>
                <a:cs typeface="+mn-cs"/>
              </a:rPr>
              <a:t> </a:t>
            </a:r>
            <a:r>
              <a:rPr lang="nl-NL" sz="1050" dirty="0" err="1" smtClean="0"/>
              <a:t>Oke</a:t>
            </a:r>
            <a:r>
              <a:rPr lang="nl-NL" sz="1050" dirty="0" smtClean="0"/>
              <a:t>..We</a:t>
            </a:r>
            <a:r>
              <a:rPr lang="nl-NL" sz="1050" baseline="0" dirty="0" smtClean="0"/>
              <a:t> gaan nu aan de slag met stap 1: wie ben je? </a:t>
            </a:r>
            <a:endParaRPr lang="nl-NL"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050" kern="1200" dirty="0" smtClean="0">
              <a:solidFill>
                <a:schemeClr val="tx1"/>
              </a:solidFill>
              <a:effectLst/>
              <a:latin typeface="+mn-lt"/>
              <a:ea typeface="+mn-ea"/>
              <a:cs typeface="+mn-cs"/>
            </a:endParaRPr>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12</a:t>
            </a:fld>
            <a:endParaRPr lang="nl-NL"/>
          </a:p>
        </p:txBody>
      </p:sp>
    </p:spTree>
    <p:extLst>
      <p:ext uri="{BB962C8B-B14F-4D97-AF65-F5344CB8AC3E}">
        <p14:creationId xmlns:p14="http://schemas.microsoft.com/office/powerpoint/2010/main" val="1032065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a:t>
            </a:r>
            <a:r>
              <a:rPr lang="nl-NL" sz="1050" b="0" baseline="0" dirty="0" smtClean="0"/>
              <a:t> </a:t>
            </a:r>
            <a:r>
              <a:rPr lang="nl-NL" sz="1050" b="0" dirty="0" smtClean="0"/>
              <a:t>Vraag</a:t>
            </a:r>
            <a:r>
              <a:rPr lang="nl-NL" sz="1050" b="0" baseline="0" dirty="0" smtClean="0"/>
              <a:t> 1 “hoe zou je graag gezien worden als werkgever” is bedoeld om de werkgever na te laten denken over zijn imago	</a:t>
            </a:r>
            <a:endParaRPr lang="nl-NL" sz="1050"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Sheet: </a:t>
            </a:r>
            <a:r>
              <a:rPr lang="nl-NL" sz="1050" b="0" dirty="0" smtClean="0"/>
              <a:t>Verplicht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Beeldmateriaal: </a:t>
            </a:r>
            <a:r>
              <a:rPr lang="nl-NL" sz="1050" b="0" dirty="0" smtClean="0"/>
              <a:t>Verplicht</a:t>
            </a:r>
          </a:p>
          <a:p>
            <a:pPr marL="0" indent="0">
              <a:buFont typeface="Arial" panose="020B0604020202020204" pitchFamily="34" charset="0"/>
              <a:buNone/>
            </a:pP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dirty="0" smtClean="0"/>
          </a:p>
          <a:p>
            <a:r>
              <a:rPr lang="nl-NL" sz="1050" b="1" dirty="0" smtClean="0"/>
              <a:t>Vraag 1:</a:t>
            </a:r>
          </a:p>
          <a:p>
            <a:pPr marL="171450" indent="-171450">
              <a:buFont typeface="Arial" panose="020B0604020202020204" pitchFamily="34" charset="0"/>
              <a:buChar char="•"/>
            </a:pPr>
            <a:r>
              <a:rPr lang="nl-NL" sz="1050" b="0" dirty="0" smtClean="0"/>
              <a:t>We beginnen met vraag1. Hoe zou je graag gezien willen worden als werkgever (in drie woorden)?</a:t>
            </a:r>
          </a:p>
          <a:p>
            <a:pPr marL="171450" indent="-171450">
              <a:buFont typeface="Arial" panose="020B0604020202020204" pitchFamily="34" charset="0"/>
              <a:buChar char="•"/>
            </a:pPr>
            <a:r>
              <a:rPr lang="nl-NL" sz="1050" b="0" dirty="0" smtClean="0"/>
              <a:t>U krijgt 1</a:t>
            </a:r>
            <a:r>
              <a:rPr lang="nl-NL" sz="1050" b="0" baseline="0" dirty="0" smtClean="0"/>
              <a:t> minuut</a:t>
            </a:r>
          </a:p>
          <a:p>
            <a:pPr marL="171450" indent="-171450">
              <a:buFont typeface="Arial" panose="020B0604020202020204" pitchFamily="34" charset="0"/>
              <a:buChar char="•"/>
            </a:pPr>
            <a:endParaRPr lang="nl-NL" sz="1050" b="1" baseline="0" dirty="0" smtClean="0"/>
          </a:p>
          <a:p>
            <a:pPr marL="0" indent="0">
              <a:buFont typeface="Arial" panose="020B0604020202020204" pitchFamily="34" charset="0"/>
              <a:buNone/>
            </a:pPr>
            <a:r>
              <a:rPr lang="nl-NL" sz="1050" b="1" baseline="0" dirty="0" smtClean="0"/>
              <a:t>Volgende sheet</a:t>
            </a:r>
            <a:endParaRPr lang="nl-NL" sz="1050" b="1" dirty="0" smtClean="0"/>
          </a:p>
          <a:p>
            <a:endParaRPr lang="nl-NL" sz="1050" b="1" dirty="0" smtClean="0"/>
          </a:p>
          <a:p>
            <a:endParaRPr lang="nl-NL" sz="1050" b="1" dirty="0" smtClean="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13</a:t>
            </a:fld>
            <a:endParaRPr lang="nl-NL"/>
          </a:p>
        </p:txBody>
      </p:sp>
    </p:spTree>
    <p:extLst>
      <p:ext uri="{BB962C8B-B14F-4D97-AF65-F5344CB8AC3E}">
        <p14:creationId xmlns:p14="http://schemas.microsoft.com/office/powerpoint/2010/main" val="2583268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Vraag</a:t>
            </a:r>
            <a:r>
              <a:rPr lang="nl-NL" sz="1050" b="0" baseline="0" dirty="0" smtClean="0"/>
              <a:t> 2 “Hoe zien jouw medewerkers jou als werkgever?” is bedoeld om de werkgever na te laten denken over zijn identiteit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Beeldmateriaal: </a:t>
            </a:r>
            <a:r>
              <a:rPr lang="nl-NL" sz="1050" b="0" dirty="0" smtClean="0"/>
              <a:t>Verplicht</a:t>
            </a:r>
          </a:p>
          <a:p>
            <a:pPr marL="0" indent="0">
              <a:buFont typeface="Arial" panose="020B0604020202020204" pitchFamily="34" charset="0"/>
              <a:buNone/>
            </a:pP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dirty="0" smtClean="0"/>
          </a:p>
          <a:p>
            <a:endParaRPr lang="nl-NL" sz="1050" b="1" dirty="0" smtClean="0"/>
          </a:p>
          <a:p>
            <a:r>
              <a:rPr lang="nl-NL" sz="1050" b="1" dirty="0" smtClean="0"/>
              <a:t>Vraag</a:t>
            </a:r>
            <a:r>
              <a:rPr lang="nl-NL" sz="1050" b="1" baseline="0" dirty="0" smtClean="0"/>
              <a:t> 2</a:t>
            </a:r>
            <a:r>
              <a:rPr lang="nl-NL" sz="1050" b="1" dirty="0" smtClean="0"/>
              <a:t>:</a:t>
            </a:r>
          </a:p>
          <a:p>
            <a:pPr marL="171450" indent="-171450">
              <a:buFont typeface="Arial" panose="020B0604020202020204" pitchFamily="34" charset="0"/>
              <a:buChar char="•"/>
            </a:pPr>
            <a:r>
              <a:rPr lang="nl-NL" sz="1050" dirty="0" smtClean="0"/>
              <a:t>De vraag die ik jullie nu stel is: hoe zien jouw medewerkers jou zien als werkgever? Schrijf dit ook op in drie woorden. </a:t>
            </a:r>
          </a:p>
          <a:p>
            <a:pPr marL="171450" indent="-171450">
              <a:buFont typeface="Arial" panose="020B0604020202020204" pitchFamily="34" charset="0"/>
              <a:buChar char="•"/>
            </a:pPr>
            <a:r>
              <a:rPr lang="nl-NL" sz="1050" dirty="0" smtClean="0"/>
              <a:t>U krijgt weer 1 minuut</a:t>
            </a:r>
          </a:p>
          <a:p>
            <a:pPr marL="171450" indent="-171450">
              <a:buFont typeface="Arial" panose="020B0604020202020204" pitchFamily="34" charset="0"/>
              <a:buChar char="•"/>
            </a:pPr>
            <a:endParaRPr lang="nl-NL" sz="1050" dirty="0" smtClean="0"/>
          </a:p>
          <a:p>
            <a:pPr marL="0" indent="0">
              <a:buFont typeface="Arial" panose="020B0604020202020204" pitchFamily="34" charset="0"/>
              <a:buNone/>
            </a:pPr>
            <a:r>
              <a:rPr lang="nl-NL" sz="1050" b="1" dirty="0" smtClean="0"/>
              <a:t>Volgende sheet</a:t>
            </a:r>
            <a:endParaRPr lang="nl-NL" sz="1050" b="1"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14</a:t>
            </a:fld>
            <a:endParaRPr lang="nl-NL"/>
          </a:p>
        </p:txBody>
      </p:sp>
    </p:spTree>
    <p:extLst>
      <p:ext uri="{BB962C8B-B14F-4D97-AF65-F5344CB8AC3E}">
        <p14:creationId xmlns:p14="http://schemas.microsoft.com/office/powerpoint/2010/main" val="3776010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Vraag</a:t>
            </a:r>
            <a:r>
              <a:rPr lang="nl-NL" sz="1050" b="0" baseline="0" dirty="0" smtClean="0"/>
              <a:t> 3 “ Welke conclusies trek je hieruit?” is bedoeld om  de overeenkomsten en verschillen in kaart te brengen tussen imago (vraag 1) en identiteit (vraag 2). je wilt uiteindelijk als werkgever dat je imago en je identiteit zoveel mogelijk overeenkomen</a:t>
            </a:r>
            <a:endParaRPr lang="nl-NL" sz="1050" b="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Beeldmateriaal: </a:t>
            </a:r>
            <a:r>
              <a:rPr lang="nl-NL" sz="1050" b="0" dirty="0" smtClean="0"/>
              <a:t>Verplicht</a:t>
            </a:r>
          </a:p>
          <a:p>
            <a:pPr marL="0" indent="0">
              <a:buFont typeface="Arial" panose="020B0604020202020204" pitchFamily="34" charset="0"/>
              <a:buNone/>
            </a:pP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dirty="0" smtClean="0"/>
          </a:p>
          <a:p>
            <a:r>
              <a:rPr lang="nl-NL" sz="1050" b="1" dirty="0" smtClean="0"/>
              <a:t>Vraag 3</a:t>
            </a:r>
          </a:p>
          <a:p>
            <a:pPr marL="0" indent="0">
              <a:buFont typeface="Arial" panose="020B0604020202020204" pitchFamily="34" charset="0"/>
              <a:buNone/>
            </a:pPr>
            <a:r>
              <a:rPr lang="nl-NL" sz="1050" kern="1200" dirty="0" smtClean="0">
                <a:solidFill>
                  <a:schemeClr val="tx1"/>
                </a:solidFill>
                <a:effectLst/>
                <a:latin typeface="+mn-lt"/>
                <a:ea typeface="+mn-ea"/>
                <a:cs typeface="+mn-cs"/>
              </a:rPr>
              <a:t>En dan nu het laatste onderdeel van de oefening. </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kern="1200" dirty="0" smtClean="0">
                <a:solidFill>
                  <a:schemeClr val="tx1"/>
                </a:solidFill>
                <a:effectLst/>
                <a:latin typeface="+mn-lt"/>
                <a:ea typeface="+mn-ea"/>
                <a:cs typeface="+mn-cs"/>
              </a:rPr>
              <a:t>3A.	 INDIVIDUEEL: Schrijf bij 3 op welke conclusie je hieruit trekt.</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kern="1200" dirty="0" smtClean="0">
                <a:solidFill>
                  <a:schemeClr val="tx1"/>
                </a:solidFill>
                <a:effectLst/>
                <a:latin typeface="+mn-lt"/>
                <a:ea typeface="+mn-ea"/>
                <a:cs typeface="+mn-cs"/>
              </a:rPr>
              <a:t>3B.</a:t>
            </a:r>
            <a:r>
              <a:rPr lang="nl-NL" sz="1050" kern="1200" baseline="0" dirty="0" smtClean="0">
                <a:solidFill>
                  <a:schemeClr val="tx1"/>
                </a:solidFill>
                <a:effectLst/>
                <a:latin typeface="+mn-lt"/>
                <a:ea typeface="+mn-ea"/>
                <a:cs typeface="+mn-cs"/>
              </a:rPr>
              <a:t> 	TWEETALLEN: </a:t>
            </a:r>
            <a:r>
              <a:rPr lang="nl-NL" sz="1050" kern="1200" dirty="0" smtClean="0">
                <a:solidFill>
                  <a:schemeClr val="tx1"/>
                </a:solidFill>
                <a:effectLst/>
                <a:latin typeface="+mn-lt"/>
                <a:ea typeface="+mn-ea"/>
                <a:cs typeface="+mn-cs"/>
              </a:rPr>
              <a:t>Deel dan nu je antwoorden met je buurman en geef aan wat je opvalt. Zit er bijvoorbeeld licht tussen hoe je nu gezien wordt en hoe je gezien zou willen worden? 	Hiervoor heb je ieder 2 minuten.</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kern="1200" dirty="0" smtClean="0">
                <a:solidFill>
                  <a:schemeClr val="tx1"/>
                </a:solidFill>
                <a:effectLst/>
                <a:latin typeface="+mn-lt"/>
                <a:ea typeface="+mn-ea"/>
                <a:cs typeface="+mn-cs"/>
              </a:rPr>
              <a:t>3C.	</a:t>
            </a:r>
            <a:r>
              <a:rPr lang="nl-NL" sz="1050" kern="1200" baseline="0" dirty="0" smtClean="0">
                <a:solidFill>
                  <a:schemeClr val="tx1"/>
                </a:solidFill>
                <a:effectLst/>
                <a:latin typeface="+mn-lt"/>
                <a:ea typeface="+mn-ea"/>
                <a:cs typeface="+mn-cs"/>
              </a:rPr>
              <a:t>PLENAIR: Wie wil zijn  antwoorden op deze vragen delen met de groep?</a:t>
            </a: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U heeft zojuist kort met elkaar de resultaten besproken en mogelijk weet u niet precies hoe uw personeel u ziet (antwoord op 2). De ervaring leert dat dit heel vaak het geval is.</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 Als er licht zit tussen hoe jij en jouw medewerkers de werkgever zien (1 en 2), dan moet je dat gaan onderzoeken. Het doel is om dit meer te laten overlappen. Anders lopen je medewerkers weg.</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Goed, dat was stap 1. Nu gaan we verder met stap 2.</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Volgende</a:t>
            </a:r>
            <a:r>
              <a:rPr lang="nl-NL" sz="1050" b="1" kern="1200" baseline="0" dirty="0" smtClean="0">
                <a:solidFill>
                  <a:schemeClr val="tx1"/>
                </a:solidFill>
                <a:effectLst/>
                <a:latin typeface="+mn-lt"/>
                <a:ea typeface="+mn-ea"/>
                <a:cs typeface="+mn-cs"/>
              </a:rPr>
              <a:t> sheet</a:t>
            </a:r>
            <a:endParaRPr lang="nl-NL" sz="1050" b="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nl-NL" sz="1050" dirty="0" smtClean="0"/>
          </a:p>
          <a:p>
            <a:endParaRPr lang="nl-NL" sz="1050" dirty="0" smtClean="0"/>
          </a:p>
          <a:p>
            <a:endParaRPr lang="nl-NL" sz="1050" dirty="0" smtClean="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15</a:t>
            </a:fld>
            <a:endParaRPr lang="nl-NL"/>
          </a:p>
        </p:txBody>
      </p:sp>
    </p:spTree>
    <p:extLst>
      <p:ext uri="{BB962C8B-B14F-4D97-AF65-F5344CB8AC3E}">
        <p14:creationId xmlns:p14="http://schemas.microsoft.com/office/powerpoint/2010/main" val="269890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0" i="0" dirty="0" smtClean="0"/>
          </a:p>
          <a:p>
            <a:pPr marL="0" indent="0">
              <a:buFont typeface="Arial" panose="020B0604020202020204" pitchFamily="34" charset="0"/>
              <a:buNone/>
            </a:pPr>
            <a:r>
              <a:rPr lang="nl-NL" sz="1050" b="1" dirty="0" smtClean="0"/>
              <a:t>Doel: </a:t>
            </a:r>
            <a:r>
              <a:rPr lang="nl-NL" sz="1050" b="0" dirty="0" smtClean="0"/>
              <a:t>uitleg van</a:t>
            </a:r>
            <a:r>
              <a:rPr lang="nl-NL" sz="1050" b="0" baseline="0" dirty="0" smtClean="0"/>
              <a:t> stap 2: Communiceren. Om werkgevers bewust te maken dat ze alleen datgeen moeten communiceren wat ze echt zijn(identiteit) . Door gebruik te maken van een concreet voorbeeld geef je deze stap meer inhoud.</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Verplicht</a:t>
            </a:r>
            <a:endParaRPr lang="nl-NL" sz="1050" b="1" dirty="0" smtClean="0"/>
          </a:p>
          <a:p>
            <a:pPr marL="0" indent="0">
              <a:buFont typeface="Arial" panose="020B0604020202020204" pitchFamily="34" charset="0"/>
              <a:buNone/>
            </a:pPr>
            <a:endParaRPr lang="nl-NL" sz="1050" b="1" dirty="0" smtClean="0"/>
          </a:p>
          <a:p>
            <a:pPr marL="0" indent="0">
              <a:buFont typeface="Arial" panose="020B0604020202020204" pitchFamily="34" charset="0"/>
              <a:buNone/>
            </a:pPr>
            <a:r>
              <a:rPr lang="nl-NL" sz="1050" b="1" dirty="0" smtClean="0"/>
              <a:t>Aanvullend: </a:t>
            </a:r>
            <a:r>
              <a:rPr lang="nl-NL" sz="1050" b="0" dirty="0" smtClean="0"/>
              <a:t>het gebruik</a:t>
            </a:r>
            <a:r>
              <a:rPr lang="nl-NL" sz="1050" b="0" baseline="0" dirty="0" smtClean="0"/>
              <a:t> van het voorbeeld in deze sheet is optioneel. Indien je kiest voor een ander voorbeeld zijn dit de </a:t>
            </a:r>
            <a:r>
              <a:rPr lang="nl-NL" sz="1050" b="0" baseline="0" dirty="0" err="1" smtClean="0"/>
              <a:t>opletters</a:t>
            </a:r>
            <a:r>
              <a:rPr lang="nl-NL" sz="1050" b="0" baseline="0" dirty="0" smtClean="0"/>
              <a:t>:</a:t>
            </a:r>
          </a:p>
          <a:p>
            <a:pPr marL="171450" indent="-171450">
              <a:buFont typeface="Arial" panose="020B0604020202020204" pitchFamily="34" charset="0"/>
              <a:buChar char="•"/>
            </a:pPr>
            <a:r>
              <a:rPr lang="nl-NL" sz="1050" b="0" baseline="0" dirty="0" smtClean="0"/>
              <a:t>Het voorbeeld maakt duidelijk dat stap 1 (identificeren) onlosmakelijk verbonden is met stap 2 (communiceren)</a:t>
            </a:r>
          </a:p>
          <a:p>
            <a:pPr marL="171450" indent="-171450">
              <a:buFont typeface="Arial" panose="020B0604020202020204" pitchFamily="34" charset="0"/>
              <a:buChar char="•"/>
            </a:pPr>
            <a:r>
              <a:rPr lang="nl-NL" sz="1050" b="0" baseline="0" dirty="0" smtClean="0"/>
              <a:t>Het voorbeeld laat zien dat communicatie altijd moet passen bij je identiteit (werkgever)</a:t>
            </a:r>
          </a:p>
          <a:p>
            <a:pPr marL="0" indent="0">
              <a:buFont typeface="Arial" panose="020B0604020202020204" pitchFamily="34" charset="0"/>
              <a:buNone/>
            </a:pPr>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kern="1200" dirty="0" smtClean="0">
              <a:solidFill>
                <a:schemeClr val="tx1"/>
              </a:solidFill>
              <a:effectLst/>
              <a:latin typeface="+mn-lt"/>
              <a:ea typeface="+mn-ea"/>
              <a:cs typeface="+mn-cs"/>
            </a:endParaRPr>
          </a:p>
          <a:p>
            <a:r>
              <a:rPr lang="nl-NL" sz="1050" b="0" kern="1200" dirty="0" smtClean="0">
                <a:solidFill>
                  <a:schemeClr val="tx1"/>
                </a:solidFill>
                <a:effectLst/>
                <a:latin typeface="+mn-lt"/>
                <a:ea typeface="+mn-ea"/>
                <a:cs typeface="+mn-cs"/>
              </a:rPr>
              <a:t>Indien</a:t>
            </a:r>
            <a:r>
              <a:rPr lang="nl-NL" sz="1050" b="0" kern="1200" baseline="0" dirty="0" smtClean="0">
                <a:solidFill>
                  <a:schemeClr val="tx1"/>
                </a:solidFill>
                <a:effectLst/>
                <a:latin typeface="+mn-lt"/>
                <a:ea typeface="+mn-ea"/>
                <a:cs typeface="+mn-cs"/>
              </a:rPr>
              <a:t> je gebruik maakt van dit voorbeeld, kan je onderstaande </a:t>
            </a:r>
            <a:r>
              <a:rPr lang="nl-NL" sz="1050" b="0" kern="1200" baseline="0" dirty="0" err="1" smtClean="0">
                <a:solidFill>
                  <a:schemeClr val="tx1"/>
                </a:solidFill>
                <a:effectLst/>
                <a:latin typeface="+mn-lt"/>
                <a:ea typeface="+mn-ea"/>
                <a:cs typeface="+mn-cs"/>
              </a:rPr>
              <a:t>speakernotes</a:t>
            </a:r>
            <a:r>
              <a:rPr lang="nl-NL" sz="1050" b="0" kern="1200" baseline="0" dirty="0" smtClean="0">
                <a:solidFill>
                  <a:schemeClr val="tx1"/>
                </a:solidFill>
                <a:effectLst/>
                <a:latin typeface="+mn-lt"/>
                <a:ea typeface="+mn-ea"/>
                <a:cs typeface="+mn-cs"/>
              </a:rPr>
              <a:t> gebruiken.</a:t>
            </a:r>
            <a:endParaRPr lang="nl-NL" sz="1050" b="0" kern="1200" dirty="0" smtClean="0">
              <a:solidFill>
                <a:schemeClr val="tx1"/>
              </a:solidFill>
              <a:effectLst/>
              <a:latin typeface="+mn-lt"/>
              <a:ea typeface="+mn-ea"/>
              <a:cs typeface="+mn-cs"/>
            </a:endParaRPr>
          </a:p>
          <a:p>
            <a:endParaRPr lang="nl-NL" sz="1050" b="1" kern="1200" dirty="0" smtClean="0">
              <a:solidFill>
                <a:schemeClr val="tx1"/>
              </a:solidFill>
              <a:effectLst/>
              <a:latin typeface="+mn-lt"/>
              <a:ea typeface="+mn-ea"/>
              <a:cs typeface="+mn-cs"/>
            </a:endParaRPr>
          </a:p>
          <a:p>
            <a:r>
              <a:rPr lang="nl-NL" sz="1050" b="1" kern="1200" dirty="0" smtClean="0">
                <a:solidFill>
                  <a:schemeClr val="tx1"/>
                </a:solidFill>
                <a:effectLst/>
                <a:latin typeface="+mn-lt"/>
                <a:ea typeface="+mn-ea"/>
                <a:cs typeface="+mn-cs"/>
              </a:rPr>
              <a:t>Stap 2: Communiceer!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Als je stap 1 hebt gedaan en je weet</a:t>
            </a:r>
            <a:r>
              <a:rPr lang="nl-NL" sz="1050" kern="1200" baseline="0" dirty="0" smtClean="0">
                <a:solidFill>
                  <a:schemeClr val="tx1"/>
                </a:solidFill>
                <a:effectLst/>
                <a:latin typeface="+mn-lt"/>
                <a:ea typeface="+mn-ea"/>
                <a:cs typeface="+mn-cs"/>
              </a:rPr>
              <a:t> de uitkomst kun je dit communiceren. Dit is stap 2.</a:t>
            </a: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Veel werkgevers beginnen direct met stap communiceren</a:t>
            </a:r>
            <a:r>
              <a:rPr lang="nl-NL" sz="1050" kern="1200" baseline="0" dirty="0" smtClean="0">
                <a:solidFill>
                  <a:schemeClr val="tx1"/>
                </a:solidFill>
                <a:effectLst/>
                <a:latin typeface="+mn-lt"/>
                <a:ea typeface="+mn-ea"/>
                <a:cs typeface="+mn-cs"/>
              </a:rPr>
              <a:t> en </a:t>
            </a:r>
            <a:r>
              <a:rPr lang="nl-NL" sz="1050" kern="1200" dirty="0" smtClean="0">
                <a:solidFill>
                  <a:schemeClr val="tx1"/>
                </a:solidFill>
                <a:effectLst/>
                <a:latin typeface="+mn-lt"/>
                <a:ea typeface="+mn-ea"/>
                <a:cs typeface="+mn-cs"/>
              </a:rPr>
              <a:t>vergeten te</a:t>
            </a:r>
            <a:r>
              <a:rPr lang="nl-NL" sz="1050" kern="1200" baseline="0" dirty="0" smtClean="0">
                <a:solidFill>
                  <a:schemeClr val="tx1"/>
                </a:solidFill>
                <a:effectLst/>
                <a:latin typeface="+mn-lt"/>
                <a:ea typeface="+mn-ea"/>
                <a:cs typeface="+mn-cs"/>
              </a:rPr>
              <a:t> onderzoeken wie ze zijn</a:t>
            </a:r>
            <a:r>
              <a:rPr lang="nl-NL" sz="105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Als je een vacaturetekst opstelt, geef dan niet alleen aan wat de functie is, wat je taken worden en hoeveel je kan verdienen…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Maar omschrijf ook hoe jij als werkgever bent.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Dit kun je halen uit stap 1 (Wie ben je?).</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Brug: Dus</a:t>
            </a:r>
            <a:r>
              <a:rPr lang="nl-NL" sz="1050" kern="1200" baseline="0" dirty="0" smtClean="0">
                <a:solidFill>
                  <a:schemeClr val="tx1"/>
                </a:solidFill>
                <a:effectLst/>
                <a:latin typeface="+mn-lt"/>
                <a:ea typeface="+mn-ea"/>
                <a:cs typeface="+mn-cs"/>
              </a:rPr>
              <a:t> je communicatie als werkgevers moet in lijn zijn met je identiteit, maar ook uitnodigend, onderscheidend en herkenbaar voor de ontvanger</a:t>
            </a: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Volgende sheet</a:t>
            </a:r>
          </a:p>
          <a:p>
            <a:endParaRPr lang="nl-NL" sz="1050" dirty="0" smtClean="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16</a:t>
            </a:fld>
            <a:endParaRPr lang="nl-NL"/>
          </a:p>
        </p:txBody>
      </p:sp>
    </p:spTree>
    <p:extLst>
      <p:ext uri="{BB962C8B-B14F-4D97-AF65-F5344CB8AC3E}">
        <p14:creationId xmlns:p14="http://schemas.microsoft.com/office/powerpoint/2010/main" val="280077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Uitwerking en beeld geven van het voorbeeld t.b.v. van de stap“ Communiceren”</a:t>
            </a:r>
            <a:r>
              <a:rPr lang="nl-NL" sz="1050" b="0" baseline="0" dirty="0" smtClean="0"/>
              <a:t>- Communiceren in </a:t>
            </a:r>
            <a:r>
              <a:rPr lang="nl-NL" sz="1050" b="0" baseline="0" dirty="0" err="1" smtClean="0"/>
              <a:t>vacaturetektsten</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Beeldmateriaal: </a:t>
            </a:r>
            <a:r>
              <a:rPr lang="nl-NL" sz="1050" b="0" dirty="0" smtClean="0"/>
              <a:t>optioneel</a:t>
            </a:r>
          </a:p>
          <a:p>
            <a:pPr marL="0" indent="0">
              <a:buFont typeface="Arial" panose="020B0604020202020204" pitchFamily="34" charset="0"/>
              <a:buNone/>
            </a:pP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0" i="0" u="none" kern="1200" dirty="0" smtClean="0">
                <a:solidFill>
                  <a:srgbClr val="C00000"/>
                </a:solidFill>
                <a:effectLst/>
                <a:latin typeface="+mn-lt"/>
                <a:ea typeface="+mn-ea"/>
                <a:cs typeface="+mn-cs"/>
              </a:rPr>
              <a:t>Indien je gebruikt maakt</a:t>
            </a:r>
            <a:r>
              <a:rPr lang="nl-NL" sz="1050" b="0" i="0" u="none" kern="1200" baseline="0" dirty="0" smtClean="0">
                <a:solidFill>
                  <a:srgbClr val="C00000"/>
                </a:solidFill>
                <a:effectLst/>
                <a:latin typeface="+mn-lt"/>
                <a:ea typeface="+mn-ea"/>
                <a:cs typeface="+mn-cs"/>
              </a:rPr>
              <a:t> van dit voorbeeld kan je onderstaande </a:t>
            </a:r>
            <a:r>
              <a:rPr lang="nl-NL" sz="1050" b="0" i="0" u="none" kern="1200" baseline="0" dirty="0" err="1" smtClean="0">
                <a:solidFill>
                  <a:srgbClr val="C00000"/>
                </a:solidFill>
                <a:effectLst/>
                <a:latin typeface="+mn-lt"/>
                <a:ea typeface="+mn-ea"/>
                <a:cs typeface="+mn-cs"/>
              </a:rPr>
              <a:t>speakernotes</a:t>
            </a:r>
            <a:r>
              <a:rPr lang="nl-NL" sz="1050" b="0" i="0" u="none" kern="1200" baseline="0" dirty="0" smtClean="0">
                <a:solidFill>
                  <a:srgbClr val="C00000"/>
                </a:solidFill>
                <a:effectLst/>
                <a:latin typeface="+mn-lt"/>
                <a:ea typeface="+mn-ea"/>
                <a:cs typeface="+mn-cs"/>
              </a:rPr>
              <a:t> gebruiken</a:t>
            </a:r>
            <a:endParaRPr lang="nl-NL" sz="1050" b="0" i="0" u="none" kern="1200" dirty="0" smtClean="0">
              <a:solidFill>
                <a:srgbClr val="C00000"/>
              </a:solidFill>
              <a:effectLst/>
              <a:latin typeface="+mn-lt"/>
              <a:ea typeface="+mn-ea"/>
              <a:cs typeface="+mn-cs"/>
            </a:endParaRPr>
          </a:p>
          <a:p>
            <a:endParaRPr lang="nl-NL" sz="1050" b="1" kern="1200" dirty="0" smtClean="0">
              <a:solidFill>
                <a:schemeClr val="tx1"/>
              </a:solidFill>
              <a:effectLst/>
              <a:latin typeface="+mn-lt"/>
              <a:ea typeface="+mn-ea"/>
              <a:cs typeface="+mn-cs"/>
            </a:endParaRPr>
          </a:p>
          <a:p>
            <a:r>
              <a:rPr lang="nl-NL" sz="1050" b="1" kern="1200" dirty="0" smtClean="0">
                <a:solidFill>
                  <a:schemeClr val="tx1"/>
                </a:solidFill>
                <a:effectLst/>
                <a:latin typeface="+mn-lt"/>
                <a:ea typeface="+mn-ea"/>
                <a:cs typeface="+mn-cs"/>
              </a:rPr>
              <a:t>Communiceer:</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Dit zie je vaak</a:t>
            </a:r>
            <a:r>
              <a:rPr lang="nl-NL" sz="1050" kern="1200" baseline="0" dirty="0" smtClean="0">
                <a:solidFill>
                  <a:schemeClr val="tx1"/>
                </a:solidFill>
                <a:effectLst/>
                <a:latin typeface="+mn-lt"/>
                <a:ea typeface="+mn-ea"/>
                <a:cs typeface="+mn-cs"/>
              </a:rPr>
              <a:t>: </a:t>
            </a:r>
            <a:r>
              <a:rPr lang="nl-NL" sz="1050" kern="1200" dirty="0" smtClean="0">
                <a:solidFill>
                  <a:schemeClr val="tx1"/>
                </a:solidFill>
                <a:effectLst/>
                <a:latin typeface="+mn-lt"/>
                <a:ea typeface="+mn-ea"/>
                <a:cs typeface="+mn-cs"/>
              </a:rPr>
              <a:t>Vertel</a:t>
            </a:r>
            <a:r>
              <a:rPr lang="nl-NL" sz="1050" kern="1200" baseline="0" dirty="0" smtClean="0">
                <a:solidFill>
                  <a:schemeClr val="tx1"/>
                </a:solidFill>
                <a:effectLst/>
                <a:latin typeface="+mn-lt"/>
                <a:ea typeface="+mn-ea"/>
                <a:cs typeface="+mn-cs"/>
              </a:rPr>
              <a:t> nu niet als werkgever dat u een goede werkomgeving heeft waarbij kinderen centraal staan, een marktconform salaris betaald of een vast baan kunt aanbieden. Nee!</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Zorg dat je de lezer aanspreekt: Vertel</a:t>
            </a:r>
            <a:r>
              <a:rPr lang="nl-NL" sz="1050" kern="1200" baseline="0" dirty="0" smtClean="0">
                <a:solidFill>
                  <a:schemeClr val="tx1"/>
                </a:solidFill>
                <a:effectLst/>
                <a:latin typeface="+mn-lt"/>
                <a:ea typeface="+mn-ea"/>
                <a:cs typeface="+mn-cs"/>
              </a:rPr>
              <a:t> wat u voor de medewerker gaat doen!</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Het gaat niet alleen om wat de onderneming wil bereiken, maar wie de mens achter de medewerker is. Het kan een medewerker geen moer interesseren waar jij heen wil, maar wat heeft hij eraan?</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Medewerkers gaan bij bedrijven werken waar dezelfde type personen werken, waar ze zich gewaardeerd voelen en niet als een nummer worden behandeld. Het gaat om oprechte interesse!</a:t>
            </a:r>
          </a:p>
          <a:p>
            <a:endParaRPr lang="nl-NL" sz="1050" dirty="0" smtClean="0"/>
          </a:p>
          <a:p>
            <a:endParaRPr lang="nl-NL" sz="1050" dirty="0" smtClean="0"/>
          </a:p>
          <a:p>
            <a:r>
              <a:rPr lang="nl-NL" sz="1050" dirty="0" err="1" smtClean="0"/>
              <a:t>Note</a:t>
            </a:r>
            <a:r>
              <a:rPr lang="nl-NL" sz="1050" dirty="0" smtClean="0"/>
              <a:t>: ervaring leert dat</a:t>
            </a:r>
            <a:r>
              <a:rPr lang="nl-NL" sz="1050" baseline="0" dirty="0" smtClean="0"/>
              <a:t> werkgevers dit voorbeeld enorm weten te waarderen</a:t>
            </a:r>
            <a:endParaRPr lang="nl-NL" sz="1050" dirty="0" smtClean="0"/>
          </a:p>
          <a:p>
            <a:r>
              <a:rPr lang="nl-NL" sz="1050" b="1" dirty="0" smtClean="0"/>
              <a:t>Volgende sheet</a:t>
            </a:r>
            <a:endParaRPr lang="nl-NL" sz="1050" b="1"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17</a:t>
            </a:fld>
            <a:endParaRPr lang="nl-NL"/>
          </a:p>
        </p:txBody>
      </p:sp>
    </p:spTree>
    <p:extLst>
      <p:ext uri="{BB962C8B-B14F-4D97-AF65-F5344CB8AC3E}">
        <p14:creationId xmlns:p14="http://schemas.microsoft.com/office/powerpoint/2010/main" val="2559597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Uitleg van stap 3 “Meten is Weten”. Werkgever bewust maken</a:t>
            </a:r>
            <a:r>
              <a:rPr lang="nl-NL" sz="1050" b="0" baseline="0" dirty="0" smtClean="0"/>
              <a:t> dat dit een essentieel onderdeel is van het proces. Je moet als werkgever blijven toetsen of het lukt om je </a:t>
            </a:r>
            <a:r>
              <a:rPr lang="nl-NL" sz="1050" b="0" baseline="0" dirty="0" err="1" smtClean="0"/>
              <a:t>employer</a:t>
            </a:r>
            <a:r>
              <a:rPr lang="nl-NL" sz="1050" b="0" baseline="0" dirty="0" smtClean="0"/>
              <a:t> brand te versterken. Of de gekozen strategie daadwerkelijk oplevert wat je als werkgever hebt beoogd.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Beeldmateriaal: </a:t>
            </a:r>
            <a:r>
              <a:rPr lang="nl-NL" sz="1050" b="0" dirty="0" smtClean="0"/>
              <a:t>verplicht</a:t>
            </a:r>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kern="1200" dirty="0" smtClean="0">
              <a:solidFill>
                <a:schemeClr val="tx1"/>
              </a:solidFill>
              <a:effectLst/>
              <a:latin typeface="+mn-lt"/>
              <a:ea typeface="+mn-ea"/>
              <a:cs typeface="+mn-cs"/>
            </a:endParaRPr>
          </a:p>
          <a:p>
            <a:r>
              <a:rPr lang="nl-NL" sz="1050" b="1" kern="1200" dirty="0" smtClean="0">
                <a:solidFill>
                  <a:schemeClr val="tx1"/>
                </a:solidFill>
                <a:effectLst/>
                <a:latin typeface="+mn-lt"/>
                <a:ea typeface="+mn-ea"/>
                <a:cs typeface="+mn-cs"/>
              </a:rPr>
              <a:t>Stap 3: Meten is weten</a:t>
            </a:r>
            <a:r>
              <a:rPr lang="nl-NL" sz="1050" kern="1200" dirty="0" smtClean="0">
                <a:solidFill>
                  <a:schemeClr val="tx1"/>
                </a:solidFill>
                <a:effectLst/>
                <a:latin typeface="+mn-lt"/>
                <a:ea typeface="+mn-ea"/>
                <a:cs typeface="+mn-cs"/>
              </a:rPr>
              <a:t> </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En tot slot de derde en laatste stap: Meten is weten. Deze stap wordt vaak overgeslagen. </a:t>
            </a:r>
          </a:p>
          <a:p>
            <a:pPr marL="171450" indent="-171450">
              <a:buFont typeface="Arial" panose="020B0604020202020204" pitchFamily="34" charset="0"/>
              <a:buChar char="•"/>
            </a:pPr>
            <a:r>
              <a:rPr lang="nl-NL" sz="1050" b="0" baseline="0" dirty="0" smtClean="0"/>
              <a:t>Het is belangrijk dat je als werkgever blijft toetsen of het lukt om je </a:t>
            </a:r>
            <a:r>
              <a:rPr lang="nl-NL" sz="1050" b="0" baseline="0" dirty="0" err="1" smtClean="0"/>
              <a:t>employer</a:t>
            </a:r>
            <a:r>
              <a:rPr lang="nl-NL" sz="1050" b="0" baseline="0" dirty="0" smtClean="0"/>
              <a:t> brand te versterken. Of je gekozen strategie daadwerkelijk oplevert wat je als werkgever hebt beoogd. </a:t>
            </a: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Mensen denken dat dit ingewikkeld is, maar het kan ook heel eenvoudig.</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Twee zaken zijn hierbij van belang: </a:t>
            </a:r>
          </a:p>
          <a:p>
            <a:endParaRPr lang="nl-NL" sz="1050" dirty="0" smtClean="0"/>
          </a:p>
          <a:p>
            <a:r>
              <a:rPr lang="nl-NL" sz="1050" b="1" dirty="0" smtClean="0"/>
              <a:t>Volgende sheet</a:t>
            </a:r>
            <a:endParaRPr lang="nl-NL" sz="1050" b="1"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18</a:t>
            </a:fld>
            <a:endParaRPr lang="nl-NL"/>
          </a:p>
        </p:txBody>
      </p:sp>
    </p:spTree>
    <p:extLst>
      <p:ext uri="{BB962C8B-B14F-4D97-AF65-F5344CB8AC3E}">
        <p14:creationId xmlns:p14="http://schemas.microsoft.com/office/powerpoint/2010/main" val="500033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Werkgevers</a:t>
            </a:r>
            <a:r>
              <a:rPr lang="nl-NL" sz="1050" b="0" baseline="0" dirty="0" smtClean="0"/>
              <a:t> een idee geven wat de mogelijkheden zijn bij stap 3 . Het gaat hier niet alleen om de harde meting, maar om wat je als werkgever met de uitkomsten doet. Het gesprek aangaan met je medewerkers is een van de manieren om dat te doen.</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a:t>
            </a:r>
          </a:p>
          <a:p>
            <a:endParaRPr lang="nl-NL" sz="1050" b="1" dirty="0" smtClean="0"/>
          </a:p>
          <a:p>
            <a:endParaRPr lang="nl-NL" sz="1050" b="1" dirty="0" smtClean="0"/>
          </a:p>
          <a:p>
            <a:r>
              <a:rPr lang="nl-NL" sz="1050" b="1" dirty="0" smtClean="0"/>
              <a:t>Opties:</a:t>
            </a:r>
          </a:p>
          <a:p>
            <a:r>
              <a:rPr lang="nl-NL" sz="1050" b="0" dirty="0" smtClean="0"/>
              <a:t>De voorbeelden</a:t>
            </a:r>
            <a:r>
              <a:rPr lang="nl-NL" sz="1050" b="0" baseline="0" dirty="0" smtClean="0"/>
              <a:t> die je gebruikt kan je afstemmen op je doelgroep. Deze sheet is een van de voorbeelden die je kan gebruiken. Het is belangrijk om een tweetal voorbeelden te gebruiken. Een aantal andere opties zijn:</a:t>
            </a:r>
          </a:p>
          <a:p>
            <a:pPr marL="171450" indent="-171450">
              <a:buFont typeface="Arial" panose="020B0604020202020204" pitchFamily="34" charset="0"/>
              <a:buChar char="•"/>
            </a:pPr>
            <a:r>
              <a:rPr lang="nl-NL" sz="1050" b="0" baseline="0" dirty="0" smtClean="0"/>
              <a:t>Medewerkers tevredenheidsonderzoek</a:t>
            </a:r>
          </a:p>
          <a:p>
            <a:pPr marL="171450" indent="-171450">
              <a:buFont typeface="Arial" panose="020B0604020202020204" pitchFamily="34" charset="0"/>
              <a:buChar char="•"/>
            </a:pPr>
            <a:r>
              <a:rPr lang="nl-NL" sz="1050" b="0" baseline="0" dirty="0" smtClean="0"/>
              <a:t>Happy appje (app waarmee medewerkers dagelijks kunnen aangeven of ze blij /tevreden zijn)</a:t>
            </a:r>
          </a:p>
          <a:p>
            <a:pPr marL="171450" indent="-171450">
              <a:buFont typeface="Arial" panose="020B0604020202020204" pitchFamily="34" charset="0"/>
              <a:buChar char="•"/>
            </a:pPr>
            <a:r>
              <a:rPr lang="nl-NL" sz="1050" b="0" baseline="0" dirty="0" smtClean="0"/>
              <a:t>Dialoogsessie met medewerkers</a:t>
            </a:r>
          </a:p>
          <a:p>
            <a:pPr marL="171450" indent="-171450">
              <a:buFont typeface="Arial" panose="020B0604020202020204" pitchFamily="34" charset="0"/>
              <a:buChar char="•"/>
            </a:pPr>
            <a:r>
              <a:rPr lang="nl-NL" sz="1050" b="0" baseline="0" dirty="0" smtClean="0"/>
              <a:t>Wat doe je als werkgever met de resultaten van je onderzoeken? Hoe regel je de follow – up? Zorg ervoor als werkgever dat het geen ‘trucje’ is . Het gaat niet alleen om de uitkomsten (cijfers), maar vooral wat je er als werkgever mee doet</a:t>
            </a:r>
          </a:p>
          <a:p>
            <a:pPr marL="171450" indent="-171450">
              <a:buFont typeface="Arial" panose="020B0604020202020204" pitchFamily="34" charset="0"/>
              <a:buChar char="•"/>
            </a:pPr>
            <a:endParaRPr lang="nl-NL" sz="1050" b="0" baseline="0" dirty="0" smtClean="0"/>
          </a:p>
          <a:p>
            <a:endParaRPr lang="nl-NL" sz="105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r>
              <a:rPr lang="nl-NL" sz="1050" b="0" i="0" kern="1200" dirty="0" smtClean="0">
                <a:solidFill>
                  <a:schemeClr val="tx1"/>
                </a:solidFill>
                <a:effectLst/>
                <a:latin typeface="+mn-lt"/>
                <a:ea typeface="+mn-ea"/>
                <a:cs typeface="+mn-cs"/>
              </a:rPr>
              <a:t>Indien je dit voorbeeld</a:t>
            </a:r>
            <a:r>
              <a:rPr lang="nl-NL" sz="1050" b="0" i="0" kern="1200" baseline="0" dirty="0" smtClean="0">
                <a:solidFill>
                  <a:schemeClr val="tx1"/>
                </a:solidFill>
                <a:effectLst/>
                <a:latin typeface="+mn-lt"/>
                <a:ea typeface="+mn-ea"/>
                <a:cs typeface="+mn-cs"/>
              </a:rPr>
              <a:t> gebruikt, kan je onderstaande </a:t>
            </a:r>
            <a:r>
              <a:rPr lang="nl-NL" sz="1050" b="0" i="0" kern="1200" baseline="0" dirty="0" err="1" smtClean="0">
                <a:solidFill>
                  <a:schemeClr val="tx1"/>
                </a:solidFill>
                <a:effectLst/>
                <a:latin typeface="+mn-lt"/>
                <a:ea typeface="+mn-ea"/>
                <a:cs typeface="+mn-cs"/>
              </a:rPr>
              <a:t>speakernotes</a:t>
            </a:r>
            <a:r>
              <a:rPr lang="nl-NL" sz="1050" b="0" i="0" kern="1200" baseline="0" dirty="0" smtClean="0">
                <a:solidFill>
                  <a:schemeClr val="tx1"/>
                </a:solidFill>
                <a:effectLst/>
                <a:latin typeface="+mn-lt"/>
                <a:ea typeface="+mn-ea"/>
                <a:cs typeface="+mn-cs"/>
              </a:rPr>
              <a:t> gebruiken</a:t>
            </a:r>
            <a:r>
              <a:rPr lang="nl-NL" sz="1050" b="1" i="0" kern="1200" baseline="0" dirty="0" smtClean="0">
                <a:solidFill>
                  <a:schemeClr val="tx1"/>
                </a:solidFill>
                <a:effectLst/>
                <a:latin typeface="+mn-lt"/>
                <a:ea typeface="+mn-ea"/>
                <a:cs typeface="+mn-cs"/>
              </a:rPr>
              <a:t>.</a:t>
            </a:r>
          </a:p>
          <a:p>
            <a:endParaRPr lang="nl-NL" sz="1050" b="1" i="0" kern="1200" dirty="0" smtClean="0">
              <a:solidFill>
                <a:schemeClr val="tx1"/>
              </a:solidFill>
              <a:effectLst/>
              <a:latin typeface="+mn-lt"/>
              <a:ea typeface="+mn-ea"/>
              <a:cs typeface="+mn-cs"/>
            </a:endParaRPr>
          </a:p>
          <a:p>
            <a:r>
              <a:rPr lang="nl-NL" sz="1050" b="1" i="0" kern="1200" dirty="0" smtClean="0">
                <a:solidFill>
                  <a:schemeClr val="tx1"/>
                </a:solidFill>
                <a:effectLst/>
                <a:latin typeface="+mn-lt"/>
                <a:ea typeface="+mn-ea"/>
                <a:cs typeface="+mn-cs"/>
              </a:rPr>
              <a:t>1. Ga het gesprek aan en verplaats je in de medewerker:</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Dit kun je heel simpel doen. Vraag geregeld hoe je medewerker het vindt om hier te werken. En doe dit regelmatig met je medewerkers en niet alleen formeel tijdens het jaarlijkse functioneringsgesprek.</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Grote ondernemers doen dit door middel van veel </a:t>
            </a:r>
            <a:r>
              <a:rPr lang="nl-NL" sz="1050" kern="1200" dirty="0" err="1" smtClean="0">
                <a:solidFill>
                  <a:schemeClr val="tx1"/>
                </a:solidFill>
                <a:effectLst/>
                <a:latin typeface="+mn-lt"/>
                <a:ea typeface="+mn-ea"/>
                <a:cs typeface="+mn-cs"/>
              </a:rPr>
              <a:t>surveys</a:t>
            </a:r>
            <a:r>
              <a:rPr lang="nl-NL" sz="1050" kern="1200" dirty="0" smtClean="0">
                <a:solidFill>
                  <a:schemeClr val="tx1"/>
                </a:solidFill>
                <a:effectLst/>
                <a:latin typeface="+mn-lt"/>
                <a:ea typeface="+mn-ea"/>
                <a:cs typeface="+mn-cs"/>
              </a:rPr>
              <a:t> uit te zetten (en onderzoeken dit met behulp van apps). Maar ga gewoon het gesprek aan tijdens een koffiemoment.</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Volgende sheet</a:t>
            </a:r>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19</a:t>
            </a:fld>
            <a:endParaRPr lang="nl-NL"/>
          </a:p>
        </p:txBody>
      </p:sp>
    </p:spTree>
    <p:extLst>
      <p:ext uri="{BB962C8B-B14F-4D97-AF65-F5344CB8AC3E}">
        <p14:creationId xmlns:p14="http://schemas.microsoft.com/office/powerpoint/2010/main" val="86523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kern="1200" dirty="0" smtClean="0">
                <a:solidFill>
                  <a:srgbClr val="C00000"/>
                </a:solidFill>
                <a:effectLst/>
                <a:latin typeface="+mn-lt"/>
                <a:ea typeface="+mn-ea"/>
                <a:cs typeface="+mn-cs"/>
              </a:rPr>
              <a:t>Notitie:</a:t>
            </a:r>
          </a:p>
          <a:p>
            <a:pPr marL="0" indent="0">
              <a:buFont typeface="Arial" panose="020B0604020202020204" pitchFamily="34" charset="0"/>
              <a:buNone/>
            </a:pPr>
            <a:r>
              <a:rPr lang="nl-NL" sz="1050" b="1" kern="1200" dirty="0" smtClean="0">
                <a:solidFill>
                  <a:schemeClr val="tx1"/>
                </a:solidFill>
                <a:effectLst/>
                <a:latin typeface="+mn-lt"/>
                <a:ea typeface="+mn-ea"/>
                <a:cs typeface="+mn-cs"/>
              </a:rPr>
              <a:t>Doel: </a:t>
            </a:r>
            <a:r>
              <a:rPr lang="nl-NL" sz="1050" b="0" kern="1200" dirty="0" smtClean="0">
                <a:solidFill>
                  <a:schemeClr val="tx1"/>
                </a:solidFill>
                <a:effectLst/>
                <a:latin typeface="+mn-lt"/>
                <a:ea typeface="+mn-ea"/>
                <a:cs typeface="+mn-cs"/>
              </a:rPr>
              <a:t>Bij de opening</a:t>
            </a:r>
            <a:r>
              <a:rPr lang="nl-NL" sz="1050" b="0" kern="1200" baseline="0" dirty="0" smtClean="0">
                <a:solidFill>
                  <a:schemeClr val="tx1"/>
                </a:solidFill>
                <a:effectLst/>
                <a:latin typeface="+mn-lt"/>
                <a:ea typeface="+mn-ea"/>
                <a:cs typeface="+mn-cs"/>
              </a:rPr>
              <a:t> kiezen we er voor om de doelgroep te verrassen en het eerste interactiemoment op gang te brengen. Er zijn meerdere vragen te bedenken. Je hebt de vrijheid om hier te kiezen voor een andere vraag. </a:t>
            </a:r>
            <a:endParaRPr lang="nl-NL" sz="1050" b="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Sheet: </a:t>
            </a:r>
            <a:r>
              <a:rPr lang="nl-NL" sz="1050" b="0" kern="1200" dirty="0" smtClean="0">
                <a:solidFill>
                  <a:schemeClr val="tx1"/>
                </a:solidFill>
                <a:effectLst/>
                <a:latin typeface="+mn-lt"/>
                <a:ea typeface="+mn-ea"/>
                <a:cs typeface="+mn-cs"/>
              </a:rPr>
              <a:t>optioneel</a:t>
            </a:r>
          </a:p>
          <a:p>
            <a:pPr marL="0" indent="0">
              <a:buFont typeface="Arial" panose="020B0604020202020204" pitchFamily="34" charset="0"/>
              <a:buNone/>
            </a:pPr>
            <a:r>
              <a:rPr lang="nl-NL" sz="1050" b="1" kern="1200" dirty="0" smtClean="0">
                <a:solidFill>
                  <a:schemeClr val="tx1"/>
                </a:solidFill>
                <a:effectLst/>
                <a:latin typeface="+mn-lt"/>
                <a:ea typeface="+mn-ea"/>
                <a:cs typeface="+mn-cs"/>
              </a:rPr>
              <a:t>Beeldmateriaal: </a:t>
            </a:r>
            <a:r>
              <a:rPr lang="nl-NL" sz="1050" b="0" kern="1200" dirty="0" smtClean="0">
                <a:solidFill>
                  <a:schemeClr val="tx1"/>
                </a:solidFill>
                <a:effectLst/>
                <a:latin typeface="+mn-lt"/>
                <a:ea typeface="+mn-ea"/>
                <a:cs typeface="+mn-cs"/>
              </a:rPr>
              <a:t>optioneel</a:t>
            </a:r>
          </a:p>
          <a:p>
            <a:pPr marL="0" indent="0">
              <a:buFont typeface="Arial" panose="020B0604020202020204" pitchFamily="34" charset="0"/>
              <a:buNone/>
            </a:pPr>
            <a:endParaRPr lang="nl-NL" sz="1050" b="1"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u="sng" kern="1200" dirty="0" err="1" smtClean="0">
                <a:solidFill>
                  <a:srgbClr val="C00000"/>
                </a:solidFill>
                <a:effectLst/>
                <a:latin typeface="+mn-lt"/>
                <a:ea typeface="+mn-ea"/>
                <a:cs typeface="+mn-cs"/>
              </a:rPr>
              <a:t>Speakernotes</a:t>
            </a:r>
            <a:r>
              <a:rPr lang="nl-NL" sz="1050" b="1" u="sng" kern="1200" dirty="0" smtClean="0">
                <a:solidFill>
                  <a:srgbClr val="C00000"/>
                </a:solidFill>
                <a:effectLst/>
                <a:latin typeface="+mn-lt"/>
                <a:ea typeface="+mn-ea"/>
                <a:cs typeface="+mn-cs"/>
              </a:rPr>
              <a:t>:</a:t>
            </a:r>
            <a:r>
              <a:rPr lang="nl-NL" sz="1050" b="0" u="none" kern="1200" baseline="0" dirty="0" smtClean="0">
                <a:solidFill>
                  <a:srgbClr val="C00000"/>
                </a:solidFill>
                <a:effectLst/>
                <a:latin typeface="+mn-lt"/>
                <a:ea typeface="+mn-ea"/>
                <a:cs typeface="+mn-cs"/>
              </a:rPr>
              <a:t> Indien je ervoor kiest om deze sheet te gebruiken , kan je onderstaande </a:t>
            </a:r>
            <a:r>
              <a:rPr lang="nl-NL" sz="1050" b="0" u="none" kern="1200" baseline="0" dirty="0" err="1" smtClean="0">
                <a:solidFill>
                  <a:srgbClr val="C00000"/>
                </a:solidFill>
                <a:effectLst/>
                <a:latin typeface="+mn-lt"/>
                <a:ea typeface="+mn-ea"/>
                <a:cs typeface="+mn-cs"/>
              </a:rPr>
              <a:t>speakernotes</a:t>
            </a:r>
            <a:r>
              <a:rPr lang="nl-NL" sz="1050" b="0" u="none" kern="1200" baseline="0" dirty="0" smtClean="0">
                <a:solidFill>
                  <a:srgbClr val="C00000"/>
                </a:solidFill>
                <a:effectLst/>
                <a:latin typeface="+mn-lt"/>
                <a:ea typeface="+mn-ea"/>
                <a:cs typeface="+mn-cs"/>
              </a:rPr>
              <a:t> gebruiken</a:t>
            </a:r>
            <a:endParaRPr lang="nl-NL" sz="1050" b="0" u="sng" kern="1200" dirty="0" smtClean="0">
              <a:solidFill>
                <a:srgbClr val="C00000"/>
              </a:solidFill>
              <a:effectLst/>
              <a:latin typeface="+mn-lt"/>
              <a:ea typeface="+mn-ea"/>
              <a:cs typeface="+mn-cs"/>
            </a:endParaRPr>
          </a:p>
          <a:p>
            <a:pPr marL="0" indent="0">
              <a:buFont typeface="Arial" panose="020B0604020202020204" pitchFamily="34" charset="0"/>
              <a:buNone/>
            </a:pPr>
            <a:endParaRPr lang="nl-NL" sz="1050" b="1"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Vraag:</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Ik wil beginnen met een vraag: Wat is de voornaamste reden dat medewerkers op zoek naar een nieuwe baan?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Roept u maar.</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Het antwoord is: ze voelen zich niet gewaardeerd door hun baas. Mensen gaan niet weg bij een onderneming, maar bij hun baas. Dus hoe jij als baas bent, is heel belangrijk.</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Bij</a:t>
            </a:r>
            <a:r>
              <a:rPr lang="nl-NL" sz="1050" kern="1200" baseline="0" dirty="0" smtClean="0">
                <a:solidFill>
                  <a:schemeClr val="tx1"/>
                </a:solidFill>
                <a:effectLst/>
                <a:latin typeface="+mn-lt"/>
                <a:ea typeface="+mn-ea"/>
                <a:cs typeface="+mn-cs"/>
              </a:rPr>
              <a:t> personeel gaat het maar om 1 ding</a:t>
            </a:r>
          </a:p>
          <a:p>
            <a:pPr marL="0" indent="0">
              <a:buFont typeface="Arial" panose="020B0604020202020204" pitchFamily="34" charset="0"/>
              <a:buNone/>
            </a:pPr>
            <a:endParaRPr lang="nl-NL" sz="1050" kern="1200" baseline="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baseline="0" dirty="0" smtClean="0">
                <a:solidFill>
                  <a:schemeClr val="tx1"/>
                </a:solidFill>
                <a:effectLst/>
                <a:latin typeface="+mn-lt"/>
                <a:ea typeface="+mn-ea"/>
                <a:cs typeface="+mn-cs"/>
              </a:rPr>
              <a:t>Volgende sheet</a:t>
            </a:r>
            <a:endParaRPr lang="nl-NL" sz="1050" b="1" kern="1200" dirty="0" smtClean="0">
              <a:solidFill>
                <a:schemeClr val="tx1"/>
              </a:solidFill>
              <a:effectLst/>
              <a:latin typeface="+mn-lt"/>
              <a:ea typeface="+mn-ea"/>
              <a:cs typeface="+mn-cs"/>
            </a:endParaRPr>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a:t>
            </a:fld>
            <a:endParaRPr lang="nl-NL"/>
          </a:p>
        </p:txBody>
      </p:sp>
    </p:spTree>
    <p:extLst>
      <p:ext uri="{BB962C8B-B14F-4D97-AF65-F5344CB8AC3E}">
        <p14:creationId xmlns:p14="http://schemas.microsoft.com/office/powerpoint/2010/main" val="3642718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dirty="0" smtClean="0"/>
              <a:t> </a:t>
            </a: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Werkgevers</a:t>
            </a:r>
            <a:r>
              <a:rPr lang="nl-NL" sz="1050" b="0" baseline="0" dirty="0" smtClean="0"/>
              <a:t> een idee geven wat de mogelijkheden zijn bij stap 3 ; Achterhalen waarom medewerkers vertrokken zijn bij je organisatie .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a:t>
            </a:r>
          </a:p>
          <a:p>
            <a:endParaRPr lang="nl-NL" sz="1050" b="1" dirty="0" smtClean="0"/>
          </a:p>
          <a:p>
            <a:endParaRPr lang="nl-NL" sz="1050" b="1" dirty="0" smtClean="0"/>
          </a:p>
          <a:p>
            <a:r>
              <a:rPr lang="nl-NL" sz="1050" b="1" dirty="0" smtClean="0"/>
              <a:t>Opties:</a:t>
            </a:r>
          </a:p>
          <a:p>
            <a:r>
              <a:rPr lang="nl-NL" sz="1050" b="0" dirty="0" smtClean="0"/>
              <a:t>De voorbeelden</a:t>
            </a:r>
            <a:r>
              <a:rPr lang="nl-NL" sz="1050" b="0" baseline="0" dirty="0" smtClean="0"/>
              <a:t> die je gebruikt kan je afstemmen op je doelgroep. Deze sheet is een van de voorbeelden die je kan gebruiken. Het is belangrijk om een tweetal voorbeelden te gebruiken. Een aantal andere opties zijn:</a:t>
            </a:r>
          </a:p>
          <a:p>
            <a:pPr marL="171450" indent="-171450">
              <a:buFont typeface="Arial" panose="020B0604020202020204" pitchFamily="34" charset="0"/>
              <a:buChar char="•"/>
            </a:pPr>
            <a:r>
              <a:rPr lang="nl-NL" sz="1050" b="0" baseline="0" dirty="0" smtClean="0"/>
              <a:t>Medewerkers tevredenheidsonderzoek</a:t>
            </a:r>
          </a:p>
          <a:p>
            <a:pPr marL="171450" indent="-171450">
              <a:buFont typeface="Arial" panose="020B0604020202020204" pitchFamily="34" charset="0"/>
              <a:buChar char="•"/>
            </a:pPr>
            <a:r>
              <a:rPr lang="nl-NL" sz="1050" b="0" baseline="0" dirty="0" smtClean="0"/>
              <a:t>Happy appje ( app waarmee medewerkers dagelijks kunnen aangeven of ze blij /tevreden zijn)</a:t>
            </a:r>
          </a:p>
          <a:p>
            <a:pPr marL="171450" indent="-171450">
              <a:buFont typeface="Arial" panose="020B0604020202020204" pitchFamily="34" charset="0"/>
              <a:buChar char="•"/>
            </a:pPr>
            <a:r>
              <a:rPr lang="nl-NL" sz="1050" b="0" baseline="0" dirty="0" smtClean="0"/>
              <a:t>Dialoogsessie met medewerkers</a:t>
            </a:r>
          </a:p>
          <a:p>
            <a:pPr marL="171450" indent="-171450">
              <a:buFont typeface="Arial" panose="020B0604020202020204" pitchFamily="34" charset="0"/>
              <a:buChar char="•"/>
            </a:pPr>
            <a:r>
              <a:rPr lang="nl-NL" sz="1050" b="0" baseline="0" dirty="0" smtClean="0"/>
              <a:t>Wat doe je als werkgever met de resultaten van je onderzoeken? Hoe regel je de follow – up? Zorg ervoor als werkgever dat het geen ‘trucje’ is . Het gaat niet alleen om de uitkomsten (cijfers), maar vooral wat je er als werkgever mee.</a:t>
            </a:r>
          </a:p>
          <a:p>
            <a:pPr marL="0" indent="0">
              <a:buFont typeface="Arial" panose="020B0604020202020204" pitchFamily="34" charset="0"/>
              <a:buNone/>
            </a:pPr>
            <a:endParaRPr lang="nl-NL" sz="105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r>
              <a:rPr lang="nl-NL" sz="1050" b="0" i="0" kern="1200" dirty="0" smtClean="0">
                <a:solidFill>
                  <a:schemeClr val="tx1"/>
                </a:solidFill>
                <a:effectLst/>
                <a:latin typeface="+mn-lt"/>
                <a:ea typeface="+mn-ea"/>
                <a:cs typeface="+mn-cs"/>
              </a:rPr>
              <a:t>Indien je dit voorbeeld</a:t>
            </a:r>
            <a:r>
              <a:rPr lang="nl-NL" sz="1050" b="0" i="0" kern="1200" baseline="0" dirty="0" smtClean="0">
                <a:solidFill>
                  <a:schemeClr val="tx1"/>
                </a:solidFill>
                <a:effectLst/>
                <a:latin typeface="+mn-lt"/>
                <a:ea typeface="+mn-ea"/>
                <a:cs typeface="+mn-cs"/>
              </a:rPr>
              <a:t> gebruikt, kan je onderstaande </a:t>
            </a:r>
            <a:r>
              <a:rPr lang="nl-NL" sz="1050" b="0" i="0" kern="1200" baseline="0" dirty="0" err="1" smtClean="0">
                <a:solidFill>
                  <a:schemeClr val="tx1"/>
                </a:solidFill>
                <a:effectLst/>
                <a:latin typeface="+mn-lt"/>
                <a:ea typeface="+mn-ea"/>
                <a:cs typeface="+mn-cs"/>
              </a:rPr>
              <a:t>speakernotes</a:t>
            </a:r>
            <a:r>
              <a:rPr lang="nl-NL" sz="1050" b="0" i="0" kern="1200" baseline="0" dirty="0" smtClean="0">
                <a:solidFill>
                  <a:schemeClr val="tx1"/>
                </a:solidFill>
                <a:effectLst/>
                <a:latin typeface="+mn-lt"/>
                <a:ea typeface="+mn-ea"/>
                <a:cs typeface="+mn-cs"/>
              </a:rPr>
              <a:t> gebruiken</a:t>
            </a:r>
            <a:r>
              <a:rPr lang="nl-NL" sz="1050" b="1" i="0" kern="1200" baseline="0" dirty="0" smtClean="0">
                <a:solidFill>
                  <a:schemeClr val="tx1"/>
                </a:solidFill>
                <a:effectLst/>
                <a:latin typeface="+mn-lt"/>
                <a:ea typeface="+mn-ea"/>
                <a:cs typeface="+mn-cs"/>
              </a:rPr>
              <a:t>.</a:t>
            </a:r>
          </a:p>
          <a:p>
            <a:endParaRPr lang="nl-NL" sz="1050" b="1" i="0" kern="1200" dirty="0" smtClean="0">
              <a:solidFill>
                <a:schemeClr val="tx1"/>
              </a:solidFill>
              <a:effectLst/>
              <a:latin typeface="+mn-lt"/>
              <a:ea typeface="+mn-ea"/>
              <a:cs typeface="+mn-cs"/>
            </a:endParaRPr>
          </a:p>
          <a:p>
            <a:r>
              <a:rPr lang="nl-NL" sz="1050" b="1" i="0" kern="1200" dirty="0" smtClean="0">
                <a:solidFill>
                  <a:schemeClr val="tx1"/>
                </a:solidFill>
                <a:effectLst/>
                <a:latin typeface="+mn-lt"/>
                <a:ea typeface="+mn-ea"/>
                <a:cs typeface="+mn-cs"/>
              </a:rPr>
              <a:t>2. Waarom zijn mijn waardevolle medewerkers vertrokken?</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Dit is iets wat je voor jezelf doet. Bedenk wie in de laatste periode (laatste 2 tot  5 jaar) is vertrokken en welke medewerkers je graag had willen behouden.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Waarom zijn deze personen vertrokken?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En hoe had jij dit kunnen voorkomen?</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Volgende sheet</a:t>
            </a:r>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20</a:t>
            </a:fld>
            <a:endParaRPr lang="nl-NL"/>
          </a:p>
        </p:txBody>
      </p:sp>
    </p:spTree>
    <p:extLst>
      <p:ext uri="{BB962C8B-B14F-4D97-AF65-F5344CB8AC3E}">
        <p14:creationId xmlns:p14="http://schemas.microsoft.com/office/powerpoint/2010/main" val="383326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arbeidsmarkt</a:t>
            </a:r>
            <a:r>
              <a:rPr lang="nl-NL" baseline="0" dirty="0" smtClean="0"/>
              <a:t> zal altijd in beweging blijven en nooit meer hetzelfde zijn. </a:t>
            </a:r>
          </a:p>
          <a:p>
            <a:r>
              <a:rPr lang="nl-NL" baseline="0" dirty="0" smtClean="0"/>
              <a:t>Vergrijzing, ontgroening, mismatch enz.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533692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err="1" smtClean="0"/>
              <a:t>Wrap</a:t>
            </a:r>
            <a:r>
              <a:rPr lang="nl-NL" sz="1050" b="0" dirty="0" smtClean="0"/>
              <a:t>-up;</a:t>
            </a:r>
            <a:r>
              <a:rPr lang="nl-NL" sz="1050" b="0" baseline="0" dirty="0" smtClean="0"/>
              <a:t> Wat hebben we vandaag geleerd. Aanstippen van de belangrijkste onderdelen uit je presentatie.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Verplicht</a:t>
            </a: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Wat hebben we vandaag geleerd?</a:t>
            </a:r>
          </a:p>
          <a:p>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b="1" kern="1200" dirty="0" smtClean="0">
                <a:solidFill>
                  <a:schemeClr val="tx1"/>
                </a:solidFill>
                <a:effectLst/>
                <a:latin typeface="+mn-lt"/>
                <a:ea typeface="+mn-ea"/>
                <a:cs typeface="+mn-cs"/>
              </a:rPr>
              <a:t>Stappenplan:</a:t>
            </a:r>
          </a:p>
          <a:p>
            <a:pPr marL="0" indent="0">
              <a:buFont typeface="Arial" panose="020B0604020202020204" pitchFamily="34" charset="0"/>
              <a:buNone/>
            </a:pPr>
            <a:r>
              <a:rPr lang="nl-NL" sz="1050" kern="1200" dirty="0" smtClean="0">
                <a:solidFill>
                  <a:schemeClr val="tx1"/>
                </a:solidFill>
                <a:effectLst/>
                <a:latin typeface="+mn-lt"/>
                <a:ea typeface="+mn-ea"/>
                <a:cs typeface="+mn-cs"/>
              </a:rPr>
              <a:t>Voor employer branding zijn drie stappen belangrijk:</a:t>
            </a:r>
          </a:p>
          <a:p>
            <a:pPr lvl="1"/>
            <a:r>
              <a:rPr lang="nl-NL" sz="1050" kern="1200" dirty="0" smtClean="0">
                <a:solidFill>
                  <a:schemeClr val="tx1"/>
                </a:solidFill>
                <a:effectLst/>
                <a:latin typeface="+mn-lt"/>
                <a:ea typeface="+mn-ea"/>
                <a:cs typeface="+mn-cs"/>
              </a:rPr>
              <a:t>Stap 1: Wie ben je?</a:t>
            </a:r>
          </a:p>
          <a:p>
            <a:pPr lvl="1"/>
            <a:r>
              <a:rPr lang="nl-NL" sz="1050" kern="1200" dirty="0" smtClean="0">
                <a:solidFill>
                  <a:schemeClr val="tx1"/>
                </a:solidFill>
                <a:effectLst/>
                <a:latin typeface="+mn-lt"/>
                <a:ea typeface="+mn-ea"/>
                <a:cs typeface="+mn-cs"/>
              </a:rPr>
              <a:t>Stap 2: Communiceer!</a:t>
            </a:r>
          </a:p>
          <a:p>
            <a:pPr lvl="1"/>
            <a:r>
              <a:rPr lang="nl-NL" sz="1050" kern="1200" dirty="0" smtClean="0">
                <a:solidFill>
                  <a:schemeClr val="tx1"/>
                </a:solidFill>
                <a:effectLst/>
                <a:latin typeface="+mn-lt"/>
                <a:ea typeface="+mn-ea"/>
                <a:cs typeface="+mn-cs"/>
              </a:rPr>
              <a:t>Stap 3: Meten is weten.</a:t>
            </a:r>
          </a:p>
          <a:p>
            <a:pPr lvl="1"/>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Het gaat dus om stap 1, 2 en 3. Dat doe je niet éénmaal, maar dat blijf je doen.</a:t>
            </a:r>
          </a:p>
          <a:p>
            <a:r>
              <a:rPr lang="nl-NL" sz="105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Let op: </a:t>
            </a:r>
            <a:r>
              <a:rPr lang="nl-NL" sz="1050" kern="1200" dirty="0" err="1" smtClean="0">
                <a:solidFill>
                  <a:schemeClr val="tx1"/>
                </a:solidFill>
                <a:effectLst/>
                <a:latin typeface="+mn-lt"/>
                <a:ea typeface="+mn-ea"/>
                <a:cs typeface="+mn-cs"/>
              </a:rPr>
              <a:t>Employer</a:t>
            </a:r>
            <a:r>
              <a:rPr lang="nl-NL" sz="1050" kern="1200" dirty="0" smtClean="0">
                <a:solidFill>
                  <a:schemeClr val="tx1"/>
                </a:solidFill>
                <a:effectLst/>
                <a:latin typeface="+mn-lt"/>
                <a:ea typeface="+mn-ea"/>
                <a:cs typeface="+mn-cs"/>
              </a:rPr>
              <a:t> branding is geen trucje!</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Communicatie is belangrijk maar het gedrag van jou als werkgever is cruciaal. (imago en identiteit</a:t>
            </a:r>
            <a:r>
              <a:rPr lang="nl-NL" sz="1050" kern="1200" baseline="0" dirty="0" smtClean="0">
                <a:solidFill>
                  <a:schemeClr val="tx1"/>
                </a:solidFill>
                <a:effectLst/>
                <a:latin typeface="+mn-lt"/>
                <a:ea typeface="+mn-ea"/>
                <a:cs typeface="+mn-cs"/>
              </a:rPr>
              <a:t> moeten overeenkomen)</a:t>
            </a: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Grote werkgevers doorlopen deze drie stappen ook. (optioneel,</a:t>
            </a:r>
            <a:r>
              <a:rPr lang="nl-NL" sz="1050" kern="1200" baseline="0" dirty="0" smtClean="0">
                <a:solidFill>
                  <a:schemeClr val="tx1"/>
                </a:solidFill>
                <a:effectLst/>
                <a:latin typeface="+mn-lt"/>
                <a:ea typeface="+mn-ea"/>
                <a:cs typeface="+mn-cs"/>
              </a:rPr>
              <a:t> afhankelijk van doelgroep)</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Door </a:t>
            </a:r>
            <a:r>
              <a:rPr lang="nl-NL" sz="1050" kern="1200" dirty="0" err="1" smtClean="0">
                <a:solidFill>
                  <a:schemeClr val="tx1"/>
                </a:solidFill>
                <a:effectLst/>
                <a:latin typeface="+mn-lt"/>
                <a:ea typeface="+mn-ea"/>
                <a:cs typeface="+mn-cs"/>
              </a:rPr>
              <a:t>Employer</a:t>
            </a:r>
            <a:r>
              <a:rPr lang="nl-NL" sz="1050" kern="1200" baseline="0" dirty="0" smtClean="0">
                <a:solidFill>
                  <a:schemeClr val="tx1"/>
                </a:solidFill>
                <a:effectLst/>
                <a:latin typeface="+mn-lt"/>
                <a:ea typeface="+mn-ea"/>
                <a:cs typeface="+mn-cs"/>
              </a:rPr>
              <a:t> Branding in te zetten, zal je als werkgevers steeds meer medewerkers aantrekken die </a:t>
            </a:r>
            <a:r>
              <a:rPr lang="nl-NL" sz="1050" kern="1200" dirty="0" smtClean="0">
                <a:solidFill>
                  <a:schemeClr val="tx1"/>
                </a:solidFill>
                <a:effectLst/>
                <a:latin typeface="+mn-lt"/>
                <a:ea typeface="+mn-ea"/>
                <a:cs typeface="+mn-cs"/>
              </a:rPr>
              <a:t>beter bij je bedrijfscultuur passen. </a:t>
            </a:r>
          </a:p>
          <a:p>
            <a:pPr marL="0" indent="0">
              <a:buFont typeface="Arial" panose="020B0604020202020204" pitchFamily="34" charset="0"/>
              <a:buNone/>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Door </a:t>
            </a:r>
            <a:r>
              <a:rPr lang="nl-NL" sz="1050" kern="1200" dirty="0" err="1" smtClean="0">
                <a:solidFill>
                  <a:schemeClr val="tx1"/>
                </a:solidFill>
                <a:effectLst/>
                <a:latin typeface="+mn-lt"/>
                <a:ea typeface="+mn-ea"/>
                <a:cs typeface="+mn-cs"/>
              </a:rPr>
              <a:t>Employer</a:t>
            </a:r>
            <a:r>
              <a:rPr lang="nl-NL" sz="1050" kern="1200" baseline="0" dirty="0" smtClean="0">
                <a:solidFill>
                  <a:schemeClr val="tx1"/>
                </a:solidFill>
                <a:effectLst/>
                <a:latin typeface="+mn-lt"/>
                <a:ea typeface="+mn-ea"/>
                <a:cs typeface="+mn-cs"/>
              </a:rPr>
              <a:t> Branding zal je</a:t>
            </a:r>
            <a:r>
              <a:rPr lang="nl-NL" sz="1050" kern="1200" dirty="0" smtClean="0">
                <a:solidFill>
                  <a:schemeClr val="tx1"/>
                </a:solidFill>
                <a:effectLst/>
                <a:latin typeface="+mn-lt"/>
                <a:ea typeface="+mn-ea"/>
                <a:cs typeface="+mn-cs"/>
              </a:rPr>
              <a:t> steeds beter in staat om de juiste mensen aan te trekken en te behouden.</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Volgende sheet</a:t>
            </a:r>
          </a:p>
          <a:p>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22</a:t>
            </a:fld>
            <a:endParaRPr lang="nl-NL"/>
          </a:p>
        </p:txBody>
      </p:sp>
    </p:spTree>
    <p:extLst>
      <p:ext uri="{BB962C8B-B14F-4D97-AF65-F5344CB8AC3E}">
        <p14:creationId xmlns:p14="http://schemas.microsoft.com/office/powerpoint/2010/main" val="1882910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 </a:t>
            </a: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a:t>
            </a:r>
            <a:r>
              <a:rPr lang="nl-NL" sz="1050" b="1" baseline="0" dirty="0" smtClean="0"/>
              <a:t> </a:t>
            </a:r>
            <a:r>
              <a:rPr lang="nl-NL" sz="1050" b="0" baseline="0" dirty="0" smtClean="0"/>
              <a:t>Met deze sheet maak je je cirkel rond ( terugkomen op je opening)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a:t>
            </a: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kern="1200" dirty="0" smtClean="0">
                <a:solidFill>
                  <a:schemeClr val="tx1"/>
                </a:solidFill>
                <a:effectLst/>
                <a:latin typeface="+mn-lt"/>
                <a:ea typeface="+mn-ea"/>
                <a:cs typeface="+mn-cs"/>
              </a:rPr>
              <a:t>Slot: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En</a:t>
            </a:r>
            <a:r>
              <a:rPr lang="nl-NL" sz="1050" kern="1200" baseline="0" dirty="0" smtClean="0">
                <a:solidFill>
                  <a:schemeClr val="tx1"/>
                </a:solidFill>
                <a:effectLst/>
                <a:latin typeface="+mn-lt"/>
                <a:ea typeface="+mn-ea"/>
                <a:cs typeface="+mn-cs"/>
              </a:rPr>
              <a:t> vergeet niet!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Bij personeel draait het maar om één ding: aandacht.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Je hebt vandaag het kaartje ingevuld van stap 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Ga eens kijken of het klopt.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Begin daar morgen meteen mee.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Drink dat kopje koffie met je medewerker en vraag geregeld hoe hij het vindt om bij jou te werken.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Geef hem de aandacht die hij of zij verdient!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Dank u wel en veel succes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kern="1200" dirty="0" smtClean="0">
                <a:solidFill>
                  <a:schemeClr val="tx1"/>
                </a:solidFill>
                <a:effectLst/>
                <a:latin typeface="+mn-lt"/>
                <a:ea typeface="+mn-ea"/>
                <a:cs typeface="+mn-cs"/>
              </a:rPr>
              <a:t>Volgende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dirty="0" smtClean="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703360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r>
              <a:rPr lang="nl-NL" sz="1050" b="0" dirty="0" smtClean="0"/>
              <a:t>Eind dia</a:t>
            </a:r>
            <a:r>
              <a:rPr lang="nl-NL" sz="1050" b="0" baseline="0" dirty="0" smtClean="0"/>
              <a:t>	</a:t>
            </a:r>
            <a:endParaRPr lang="nl-NL" sz="1050" b="0" dirty="0" smtClean="0"/>
          </a:p>
          <a:p>
            <a:pPr marL="0" indent="0">
              <a:buFont typeface="Arial" panose="020B0604020202020204" pitchFamily="34" charset="0"/>
              <a:buNone/>
            </a:pPr>
            <a:r>
              <a:rPr lang="nl-NL" sz="1050" b="1" dirty="0" smtClean="0"/>
              <a:t>Sheet: </a:t>
            </a:r>
            <a:r>
              <a:rPr lang="nl-NL" sz="1050" b="0" dirty="0" smtClean="0"/>
              <a:t>Optioneel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dirty="0" smtClean="0"/>
              <a:t>Beeldmateriaal: </a:t>
            </a:r>
            <a:r>
              <a:rPr lang="nl-NL" sz="1050" b="0" dirty="0" smtClean="0"/>
              <a:t>Optioneel ( als er maar geen “vragen?” op de dia staat</a:t>
            </a:r>
          </a:p>
          <a:p>
            <a:pPr marL="0" indent="0">
              <a:buFont typeface="Arial" panose="020B0604020202020204" pitchFamily="34" charset="0"/>
              <a:buNone/>
            </a:pP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r>
              <a:rPr lang="nl-NL" sz="1050" dirty="0" smtClean="0"/>
              <a:t> </a:t>
            </a:r>
            <a:endParaRPr lang="nl-NL" sz="105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24</a:t>
            </a:fld>
            <a:endParaRPr lang="nl-NL"/>
          </a:p>
        </p:txBody>
      </p:sp>
    </p:spTree>
    <p:extLst>
      <p:ext uri="{BB962C8B-B14F-4D97-AF65-F5344CB8AC3E}">
        <p14:creationId xmlns:p14="http://schemas.microsoft.com/office/powerpoint/2010/main" val="244447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kern="1200" dirty="0" smtClean="0">
                <a:solidFill>
                  <a:schemeClr val="tx1"/>
                </a:solidFill>
                <a:effectLst/>
                <a:latin typeface="+mn-lt"/>
                <a:ea typeface="+mn-ea"/>
                <a:cs typeface="+mn-cs"/>
              </a:rPr>
              <a:t>Doel: </a:t>
            </a:r>
            <a:r>
              <a:rPr lang="nl-NL" sz="1050" b="0" kern="1200" dirty="0" smtClean="0">
                <a:solidFill>
                  <a:schemeClr val="tx1"/>
                </a:solidFill>
                <a:effectLst/>
                <a:latin typeface="+mn-lt"/>
                <a:ea typeface="+mn-ea"/>
                <a:cs typeface="+mn-cs"/>
              </a:rPr>
              <a:t>Inleiding en aanzet van je “Cirkel” starten waarmee je ook gaat eindigen</a:t>
            </a:r>
            <a:r>
              <a:rPr lang="nl-NL" sz="1050" b="1" kern="1200" dirty="0" smtClean="0">
                <a:solidFill>
                  <a:schemeClr val="tx1"/>
                </a:solidFill>
                <a:effectLst/>
                <a:latin typeface="+mn-lt"/>
                <a:ea typeface="+mn-ea"/>
                <a:cs typeface="+mn-cs"/>
              </a:rPr>
              <a:t>.</a:t>
            </a:r>
            <a:r>
              <a:rPr lang="nl-NL" sz="1050" b="1" kern="1200" baseline="0" dirty="0" smtClean="0">
                <a:solidFill>
                  <a:schemeClr val="tx1"/>
                </a:solidFill>
                <a:effectLst/>
                <a:latin typeface="+mn-lt"/>
                <a:ea typeface="+mn-ea"/>
                <a:cs typeface="+mn-cs"/>
              </a:rPr>
              <a:t> </a:t>
            </a:r>
            <a:endParaRPr lang="nl-NL"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rgbClr val="C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1" kern="1200" dirty="0" smtClean="0">
              <a:solidFill>
                <a:srgbClr val="C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kern="1200" dirty="0" smtClean="0">
                <a:solidFill>
                  <a:schemeClr val="tx1"/>
                </a:solidFill>
                <a:effectLst/>
                <a:latin typeface="+mn-lt"/>
                <a:ea typeface="+mn-ea"/>
                <a:cs typeface="+mn-cs"/>
              </a:rPr>
              <a:t>Aandacht: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Aandacht.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kern="1200" dirty="0" smtClean="0">
                <a:solidFill>
                  <a:schemeClr val="tx1"/>
                </a:solidFill>
                <a:effectLst/>
                <a:latin typeface="+mn-lt"/>
                <a:ea typeface="+mn-ea"/>
                <a:cs typeface="+mn-cs"/>
              </a:rPr>
              <a:t>Door aandacht bloeien mensen op en zijn ze gemotiveerder en trots op hun werk en leveren ze een bijdrage aan het succes van uw</a:t>
            </a:r>
            <a:r>
              <a:rPr lang="nl-NL" sz="1050" kern="1200" baseline="0" dirty="0" smtClean="0">
                <a:solidFill>
                  <a:schemeClr val="tx1"/>
                </a:solidFill>
                <a:effectLst/>
                <a:latin typeface="+mn-lt"/>
                <a:ea typeface="+mn-ea"/>
                <a:cs typeface="+mn-cs"/>
              </a:rPr>
              <a:t> bedrijf of organisatie</a:t>
            </a:r>
            <a:r>
              <a:rPr lang="nl-NL" sz="1050" kern="1200" dirty="0" smtClean="0">
                <a:solidFill>
                  <a:schemeClr val="tx1"/>
                </a:solidFill>
                <a:effectLst/>
                <a:latin typeface="+mn-lt"/>
                <a:ea typeface="+mn-ea"/>
                <a:cs typeface="+mn-cs"/>
              </a:rPr>
              <a:t>.</a:t>
            </a:r>
          </a:p>
          <a:p>
            <a:endParaRPr lang="nl-NL" sz="1050" dirty="0" smtClean="0"/>
          </a:p>
          <a:p>
            <a:r>
              <a:rPr lang="nl-NL" sz="1050" b="1" dirty="0" smtClean="0"/>
              <a:t>Volgende sheet</a:t>
            </a:r>
          </a:p>
          <a:p>
            <a:pPr marL="0" indent="0">
              <a:buFont typeface="Arial" panose="020B0604020202020204" pitchFamily="34" charset="0"/>
              <a:buNone/>
            </a:pPr>
            <a:endParaRPr lang="nl-NL" sz="1050" b="1" dirty="0" smtClean="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5507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8900" y="746125"/>
            <a:ext cx="6627813" cy="3729038"/>
          </a:xfrm>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smtClean="0"/>
              <a:t>Ik ben Mathieu</a:t>
            </a:r>
            <a:r>
              <a:rPr lang="nl-NL" baseline="0" dirty="0" smtClean="0"/>
              <a:t> van Druenen</a:t>
            </a:r>
            <a:endParaRPr lang="nl-NL" dirty="0" smtClean="0"/>
          </a:p>
          <a:p>
            <a:pPr marL="171450" indent="-171450">
              <a:buFont typeface="Arial" panose="020B0604020202020204" pitchFamily="34" charset="0"/>
              <a:buChar char="•"/>
            </a:pPr>
            <a:r>
              <a:rPr lang="nl-NL" dirty="0" smtClean="0"/>
              <a:t>Ik werk op bij UWV op het landelijk werkgeversservicepunt</a:t>
            </a:r>
          </a:p>
          <a:p>
            <a:pPr marL="171450" indent="-171450">
              <a:buFont typeface="Arial" panose="020B0604020202020204" pitchFamily="34" charset="0"/>
              <a:buChar char="•"/>
            </a:pPr>
            <a:r>
              <a:rPr lang="nl-NL" dirty="0" smtClean="0"/>
              <a:t>Ik</a:t>
            </a:r>
            <a:r>
              <a:rPr lang="nl-NL" baseline="0" dirty="0" smtClean="0"/>
              <a:t> ondersteun landelijk opperende bedrijven in de Horeca, Schoonmaak en </a:t>
            </a:r>
            <a:r>
              <a:rPr lang="nl-NL" baseline="0" dirty="0" err="1" smtClean="0"/>
              <a:t>Hospitality</a:t>
            </a:r>
            <a:r>
              <a:rPr lang="nl-NL" baseline="0" dirty="0" smtClean="0"/>
              <a:t> op het gebied van in-, door-, en uitstroom</a:t>
            </a:r>
          </a:p>
          <a:p>
            <a:pPr marL="171450" indent="-171450">
              <a:buFont typeface="Arial" panose="020B0604020202020204" pitchFamily="34" charset="0"/>
              <a:buChar char="•"/>
            </a:pPr>
            <a:r>
              <a:rPr lang="nl-NL" baseline="0" dirty="0" smtClean="0"/>
              <a:t>Waar staan we op dit moment in Nederland</a:t>
            </a:r>
            <a:endParaRPr lang="nl-NL" dirty="0" smtClean="0"/>
          </a:p>
          <a:p>
            <a:endParaRPr lang="nl-NL" dirty="0"/>
          </a:p>
        </p:txBody>
      </p:sp>
    </p:spTree>
    <p:extLst>
      <p:ext uri="{BB962C8B-B14F-4D97-AF65-F5344CB8AC3E}">
        <p14:creationId xmlns:p14="http://schemas.microsoft.com/office/powerpoint/2010/main" val="274321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a:t>
            </a:r>
            <a:r>
              <a:rPr lang="nl-NL" sz="1050" b="1" baseline="0" dirty="0" smtClean="0"/>
              <a:t> </a:t>
            </a:r>
            <a:r>
              <a:rPr lang="nl-NL" sz="1050" b="0" baseline="0" dirty="0" smtClean="0"/>
              <a:t> Met deze sheet start je je opbouw naar de oplossing (</a:t>
            </a:r>
            <a:r>
              <a:rPr lang="nl-NL" sz="1050" b="0" baseline="0" dirty="0" err="1" smtClean="0"/>
              <a:t>emloyer</a:t>
            </a:r>
            <a:r>
              <a:rPr lang="nl-NL" sz="1050" b="0" baseline="0" dirty="0" smtClean="0"/>
              <a:t> branding) van het probleem. Iedere doelgroep ervaart echter een ander probleem. Hier moet je per sessie op afstemmen</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a:t>
            </a:r>
          </a:p>
          <a:p>
            <a:endParaRPr lang="nl-NL" sz="1050" b="1" dirty="0" smtClean="0"/>
          </a:p>
          <a:p>
            <a:r>
              <a:rPr lang="nl-NL" sz="1050" b="1" dirty="0" smtClean="0"/>
              <a:t>Opties:</a:t>
            </a:r>
          </a:p>
          <a:p>
            <a:r>
              <a:rPr lang="nl-NL" sz="1050" b="0" dirty="0" smtClean="0"/>
              <a:t>Iedere doelgroep ervaart een ander probleem.</a:t>
            </a:r>
            <a:r>
              <a:rPr lang="nl-NL" sz="1050" b="0" baseline="0" dirty="0" smtClean="0"/>
              <a:t> Hier moet je je presentatie op afstemmen. Afhankelijk van het probleem kies je de onderdelen waarmee je je betoog gaat opbouwen. Een aantal opties:</a:t>
            </a:r>
          </a:p>
          <a:p>
            <a:pPr marL="171450" indent="-171450">
              <a:buFontTx/>
              <a:buChar char="-"/>
            </a:pPr>
            <a:r>
              <a:rPr lang="nl-NL" sz="1050" b="0" baseline="0" dirty="0" smtClean="0"/>
              <a:t>Economie &amp; arbeidsmarkt</a:t>
            </a:r>
          </a:p>
          <a:p>
            <a:pPr marL="171450" indent="-171450">
              <a:buFontTx/>
              <a:buChar char="-"/>
            </a:pPr>
            <a:r>
              <a:rPr lang="nl-NL" sz="1050" b="0" baseline="0" dirty="0" smtClean="0"/>
              <a:t>Trends &amp; Ontwikkelingen</a:t>
            </a:r>
          </a:p>
          <a:p>
            <a:pPr marL="171450" indent="-171450">
              <a:buFontTx/>
              <a:buChar char="-"/>
            </a:pPr>
            <a:r>
              <a:rPr lang="nl-NL" sz="1050" b="0" baseline="0" dirty="0" smtClean="0"/>
              <a:t>HR; Randstad ( wat sollicitanten belangrijk vinden t.o.v. wat werkgevers bieden)</a:t>
            </a:r>
          </a:p>
          <a:p>
            <a:pPr marL="171450" indent="-171450">
              <a:buFontTx/>
              <a:buChar char="-"/>
            </a:pPr>
            <a:r>
              <a:rPr lang="nl-NL" sz="1050" b="0" baseline="0" dirty="0" smtClean="0"/>
              <a:t>Actuele arbeidsmarktinformatie</a:t>
            </a:r>
          </a:p>
          <a:p>
            <a:pPr marL="171450" indent="-171450">
              <a:buFontTx/>
              <a:buChar char="-"/>
            </a:pPr>
            <a:r>
              <a:rPr lang="nl-NL" sz="1050" b="0" baseline="0" dirty="0" smtClean="0"/>
              <a:t>Demografie</a:t>
            </a:r>
          </a:p>
          <a:p>
            <a:pPr marL="171450" indent="-171450">
              <a:buFontTx/>
              <a:buChar char="-"/>
            </a:pPr>
            <a:r>
              <a:rPr lang="nl-NL" sz="1050" b="0" baseline="0" dirty="0" smtClean="0"/>
              <a:t>Technologie</a:t>
            </a:r>
          </a:p>
          <a:p>
            <a:pPr marL="171450" indent="-171450">
              <a:buFontTx/>
              <a:buChar char="-"/>
            </a:pPr>
            <a:r>
              <a:rPr lang="nl-NL" sz="1050" b="0" baseline="0" dirty="0" smtClean="0"/>
              <a:t>Mens &amp; Maatschappij</a:t>
            </a:r>
          </a:p>
          <a:p>
            <a:pPr marL="171450" indent="-171450">
              <a:buFontTx/>
              <a:buChar char="-"/>
            </a:pPr>
            <a:r>
              <a:rPr lang="nl-NL" sz="1050" b="0" baseline="0" dirty="0" smtClean="0"/>
              <a:t>Publicatie: Oplossingen bij krapte op de arbeidsmarkt – Arbeidsmarktinformatie</a:t>
            </a:r>
          </a:p>
          <a:p>
            <a:pPr marL="171450" indent="-171450">
              <a:buFontTx/>
              <a:buChar char="-"/>
            </a:pPr>
            <a:r>
              <a:rPr lang="nl-NL" sz="1050" b="0" baseline="0" dirty="0" smtClean="0"/>
              <a:t>Generatie X &amp; Y</a:t>
            </a:r>
            <a:endParaRPr lang="nl-NL" sz="1050" b="0" dirty="0" smtClean="0"/>
          </a:p>
          <a:p>
            <a:pPr marL="0" indent="0">
              <a:buFont typeface="Arial" panose="020B0604020202020204" pitchFamily="34" charset="0"/>
              <a:buNone/>
            </a:pPr>
            <a:r>
              <a:rPr lang="nl-NL" sz="1050" b="1" dirty="0" smtClean="0"/>
              <a:t> </a:t>
            </a:r>
          </a:p>
          <a:p>
            <a:pPr marL="0" indent="0">
              <a:buFont typeface="Arial" panose="020B0604020202020204" pitchFamily="34" charset="0"/>
              <a:buNone/>
            </a:pPr>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0" kern="1200" dirty="0" smtClean="0">
                <a:solidFill>
                  <a:schemeClr val="tx1"/>
                </a:solidFill>
                <a:effectLst/>
                <a:latin typeface="+mn-lt"/>
                <a:ea typeface="+mn-ea"/>
                <a:cs typeface="+mn-cs"/>
              </a:rPr>
              <a:t>Indien je gebruik</a:t>
            </a:r>
            <a:r>
              <a:rPr lang="nl-NL" sz="1050" b="0" kern="1200" baseline="0" dirty="0" smtClean="0">
                <a:solidFill>
                  <a:schemeClr val="tx1"/>
                </a:solidFill>
                <a:effectLst/>
                <a:latin typeface="+mn-lt"/>
                <a:ea typeface="+mn-ea"/>
                <a:cs typeface="+mn-cs"/>
              </a:rPr>
              <a:t> maakt van dit beeldmateriaal kan je onderstaande </a:t>
            </a:r>
            <a:r>
              <a:rPr lang="nl-NL" sz="1050" b="0" kern="1200" baseline="0" dirty="0" err="1" smtClean="0">
                <a:solidFill>
                  <a:schemeClr val="tx1"/>
                </a:solidFill>
                <a:effectLst/>
                <a:latin typeface="+mn-lt"/>
                <a:ea typeface="+mn-ea"/>
                <a:cs typeface="+mn-cs"/>
              </a:rPr>
              <a:t>speakernotes</a:t>
            </a:r>
            <a:r>
              <a:rPr lang="nl-NL" sz="1050" b="0" kern="1200" baseline="0" dirty="0" smtClean="0">
                <a:solidFill>
                  <a:schemeClr val="tx1"/>
                </a:solidFill>
                <a:effectLst/>
                <a:latin typeface="+mn-lt"/>
                <a:ea typeface="+mn-ea"/>
                <a:cs typeface="+mn-cs"/>
              </a:rPr>
              <a:t> gebruiken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dirty="0" smtClean="0"/>
              <a:t>Trend 1:</a:t>
            </a:r>
            <a:r>
              <a:rPr lang="nl-NL" sz="1050" b="1" baseline="0" dirty="0" smtClean="0"/>
              <a:t> economie en arbeidsmarkt</a:t>
            </a:r>
          </a:p>
          <a:p>
            <a:pPr marL="171450" indent="-171450">
              <a:buFont typeface="Arial" panose="020B0604020202020204" pitchFamily="34" charset="0"/>
              <a:buChar char="•"/>
            </a:pPr>
            <a:r>
              <a:rPr lang="nl-NL" sz="1050" b="0" baseline="0" dirty="0" smtClean="0"/>
              <a:t>Economie groeit</a:t>
            </a:r>
          </a:p>
          <a:p>
            <a:pPr marL="171450" indent="-171450">
              <a:buFont typeface="Arial" panose="020B0604020202020204" pitchFamily="34" charset="0"/>
              <a:buChar char="•"/>
            </a:pPr>
            <a:r>
              <a:rPr lang="nl-NL" sz="1050" b="0" baseline="0" dirty="0" smtClean="0"/>
              <a:t>Vraag naar arbeid neemt toe aanbod van arbeid neemt af</a:t>
            </a:r>
          </a:p>
          <a:p>
            <a:pPr marL="171450" indent="-171450">
              <a:buFont typeface="Arial" panose="020B0604020202020204" pitchFamily="34" charset="0"/>
              <a:buChar char="•"/>
            </a:pPr>
            <a:r>
              <a:rPr lang="nl-NL" sz="1050" b="0" baseline="0" dirty="0" smtClean="0"/>
              <a:t>Het wordt dus steeds moeilijker om vacatures te vervullen</a:t>
            </a:r>
          </a:p>
          <a:p>
            <a:pPr marL="171450" indent="-171450">
              <a:buFont typeface="Arial" panose="020B0604020202020204" pitchFamily="34" charset="0"/>
              <a:buChar char="•"/>
            </a:pPr>
            <a:endParaRPr lang="nl-NL" sz="1050" b="0" baseline="0" dirty="0" smtClean="0"/>
          </a:p>
          <a:p>
            <a:pPr marL="0" indent="0">
              <a:buFont typeface="Arial" panose="020B0604020202020204" pitchFamily="34" charset="0"/>
              <a:buNone/>
            </a:pPr>
            <a:r>
              <a:rPr lang="nl-NL" sz="1050" b="1" baseline="0" dirty="0" smtClean="0"/>
              <a:t>Volgende Sheet</a:t>
            </a:r>
            <a:endParaRPr lang="nl-NL" sz="1050" b="1" dirty="0" smtClean="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5</a:t>
            </a:fld>
            <a:endParaRPr lang="nl-NL"/>
          </a:p>
        </p:txBody>
      </p:sp>
    </p:spTree>
    <p:extLst>
      <p:ext uri="{BB962C8B-B14F-4D97-AF65-F5344CB8AC3E}">
        <p14:creationId xmlns:p14="http://schemas.microsoft.com/office/powerpoint/2010/main" val="88527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a:t>
            </a:r>
            <a:r>
              <a:rPr lang="nl-NL" sz="1050" b="1" baseline="0" dirty="0" smtClean="0"/>
              <a:t> </a:t>
            </a:r>
            <a:r>
              <a:rPr lang="nl-NL" sz="1050" b="0" baseline="0" dirty="0" smtClean="0"/>
              <a:t>Deze sheet start je je opbouw naar de oplossing (</a:t>
            </a:r>
            <a:r>
              <a:rPr lang="nl-NL" sz="1050" b="0" baseline="0" dirty="0" err="1" smtClean="0"/>
              <a:t>emloyer</a:t>
            </a:r>
            <a:r>
              <a:rPr lang="nl-NL" sz="1050" b="0" baseline="0" dirty="0" smtClean="0"/>
              <a:t> branding) van het probleem. Iedere doelgroep ervaart echter een ander probleem. Hier moet je per sessie op afstemmen</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a:t>
            </a:r>
          </a:p>
          <a:p>
            <a:endParaRPr lang="nl-NL" sz="1050" b="1" dirty="0" smtClean="0"/>
          </a:p>
          <a:p>
            <a:r>
              <a:rPr lang="nl-NL" sz="1050" b="1" dirty="0" smtClean="0"/>
              <a:t>Opties:</a:t>
            </a:r>
          </a:p>
          <a:p>
            <a:r>
              <a:rPr lang="nl-NL" sz="1050" b="0" dirty="0" smtClean="0"/>
              <a:t>Iedere doelgroep ervaart een ander probleem.</a:t>
            </a:r>
            <a:r>
              <a:rPr lang="nl-NL" sz="1050" b="0" baseline="0" dirty="0" smtClean="0"/>
              <a:t> Hier moet je je presentatie op afstemmen. Afhankelijk van het probleem kies je de onderdelen waarmee je je betoog gaat opbouwen. Een aantal opties:</a:t>
            </a:r>
          </a:p>
          <a:p>
            <a:pPr marL="171450" indent="-171450">
              <a:buFontTx/>
              <a:buChar char="-"/>
            </a:pPr>
            <a:r>
              <a:rPr lang="nl-NL" sz="1050" b="0" baseline="0" dirty="0" smtClean="0"/>
              <a:t>Economie &amp; arbeidsmarkt</a:t>
            </a:r>
          </a:p>
          <a:p>
            <a:pPr marL="171450" indent="-171450">
              <a:buFontTx/>
              <a:buChar char="-"/>
            </a:pPr>
            <a:r>
              <a:rPr lang="nl-NL" sz="1050" b="0" baseline="0" dirty="0" smtClean="0"/>
              <a:t>Trends &amp; Ontwikkelingen</a:t>
            </a:r>
          </a:p>
          <a:p>
            <a:pPr marL="171450" indent="-171450">
              <a:buFontTx/>
              <a:buChar char="-"/>
            </a:pPr>
            <a:r>
              <a:rPr lang="nl-NL" sz="1050" b="0" baseline="0" dirty="0" smtClean="0"/>
              <a:t>Onderzoek Randstad</a:t>
            </a:r>
          </a:p>
          <a:p>
            <a:pPr marL="171450" indent="-171450">
              <a:buFontTx/>
              <a:buChar char="-"/>
            </a:pPr>
            <a:r>
              <a:rPr lang="nl-NL" sz="1050" b="0" baseline="0" dirty="0" smtClean="0"/>
              <a:t> Actuele arbeidsmarktinformatie</a:t>
            </a:r>
          </a:p>
          <a:p>
            <a:pPr marL="171450" indent="-171450">
              <a:buFontTx/>
              <a:buChar char="-"/>
            </a:pPr>
            <a:r>
              <a:rPr lang="nl-NL" sz="1050" b="0" baseline="0" dirty="0" smtClean="0"/>
              <a:t>Demografie</a:t>
            </a:r>
          </a:p>
          <a:p>
            <a:pPr marL="171450" indent="-171450">
              <a:buFontTx/>
              <a:buChar char="-"/>
            </a:pPr>
            <a:r>
              <a:rPr lang="nl-NL" sz="1050" b="0" baseline="0" dirty="0" smtClean="0"/>
              <a:t>Technologie</a:t>
            </a:r>
          </a:p>
          <a:p>
            <a:pPr marL="171450" indent="-171450">
              <a:buFontTx/>
              <a:buChar char="-"/>
            </a:pPr>
            <a:r>
              <a:rPr lang="nl-NL" sz="1050" b="0" baseline="0" dirty="0" smtClean="0"/>
              <a:t>Mens &amp; Maatschappij</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50" b="0" baseline="0" dirty="0" smtClean="0"/>
              <a:t>Publicatie: Oplossingen bij krapte op de arbeidsmarkt – Arbeidsmarktinformatie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50" b="0" baseline="0" dirty="0" smtClean="0"/>
              <a:t>Generatie X &amp; 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50" b="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50" b="0" dirty="0" smtClean="0"/>
          </a:p>
          <a:p>
            <a:pPr marL="171450" indent="-171450">
              <a:buFontTx/>
              <a:buChar char="-"/>
            </a:pPr>
            <a:endParaRPr lang="nl-NL" sz="1050" b="0"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0" kern="1200" dirty="0" smtClean="0">
                <a:solidFill>
                  <a:schemeClr val="tx1"/>
                </a:solidFill>
                <a:effectLst/>
                <a:latin typeface="+mn-lt"/>
                <a:ea typeface="+mn-ea"/>
                <a:cs typeface="+mn-cs"/>
              </a:rPr>
              <a:t>Indien je gebruik</a:t>
            </a:r>
            <a:r>
              <a:rPr lang="nl-NL" sz="1050" b="0" kern="1200" baseline="0" dirty="0" smtClean="0">
                <a:solidFill>
                  <a:schemeClr val="tx1"/>
                </a:solidFill>
                <a:effectLst/>
                <a:latin typeface="+mn-lt"/>
                <a:ea typeface="+mn-ea"/>
                <a:cs typeface="+mn-cs"/>
              </a:rPr>
              <a:t> maakt van dit beeldmateriaal kan je onderstaande </a:t>
            </a:r>
            <a:r>
              <a:rPr lang="nl-NL" sz="1050" b="0" kern="1200" baseline="0" dirty="0" err="1" smtClean="0">
                <a:solidFill>
                  <a:schemeClr val="tx1"/>
                </a:solidFill>
                <a:effectLst/>
                <a:latin typeface="+mn-lt"/>
                <a:ea typeface="+mn-ea"/>
                <a:cs typeface="+mn-cs"/>
              </a:rPr>
              <a:t>speakernotes</a:t>
            </a:r>
            <a:r>
              <a:rPr lang="nl-NL" sz="1050" b="0" kern="1200" baseline="0" dirty="0" smtClean="0">
                <a:solidFill>
                  <a:schemeClr val="tx1"/>
                </a:solidFill>
                <a:effectLst/>
                <a:latin typeface="+mn-lt"/>
                <a:ea typeface="+mn-ea"/>
                <a:cs typeface="+mn-cs"/>
              </a:rPr>
              <a:t> gebruiken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0" kern="1200" dirty="0" smtClean="0">
              <a:solidFill>
                <a:schemeClr val="tx1"/>
              </a:solidFill>
              <a:effectLst/>
              <a:latin typeface="+mn-lt"/>
              <a:ea typeface="+mn-ea"/>
              <a:cs typeface="+mn-cs"/>
            </a:endParaRPr>
          </a:p>
          <a:p>
            <a:r>
              <a:rPr lang="nl-NL" sz="1050" b="1" dirty="0" smtClean="0"/>
              <a:t>Trend 2:</a:t>
            </a:r>
            <a:r>
              <a:rPr lang="nl-NL" sz="1050" b="1" baseline="0" dirty="0" smtClean="0"/>
              <a:t> Demografische druk</a:t>
            </a:r>
            <a:endParaRPr lang="nl-NL" sz="1050" b="1" dirty="0" smtClean="0"/>
          </a:p>
          <a:p>
            <a:pPr marL="171450" indent="-171450">
              <a:buFont typeface="Arial" panose="020B0604020202020204" pitchFamily="34" charset="0"/>
              <a:buChar char="•"/>
            </a:pPr>
            <a:r>
              <a:rPr lang="nl-NL" sz="1050" b="0" dirty="0" smtClean="0"/>
              <a:t>Er zijn meer ouderen en minder jongeren.</a:t>
            </a:r>
          </a:p>
          <a:p>
            <a:pPr marL="171450" indent="-171450">
              <a:buFont typeface="Arial" panose="020B0604020202020204" pitchFamily="34" charset="0"/>
              <a:buChar char="•"/>
            </a:pPr>
            <a:r>
              <a:rPr lang="nl-NL" sz="1050" b="0" dirty="0" smtClean="0"/>
              <a:t>Dit zien we in de samenleving</a:t>
            </a:r>
            <a:r>
              <a:rPr lang="nl-NL" sz="1050" b="0" baseline="0" dirty="0" smtClean="0"/>
              <a:t> en ook in de personeelsbestanden van werkgever.</a:t>
            </a:r>
          </a:p>
          <a:p>
            <a:pPr marL="171450" indent="-171450">
              <a:buFont typeface="Arial" panose="020B0604020202020204" pitchFamily="34" charset="0"/>
              <a:buChar char="•"/>
            </a:pPr>
            <a:r>
              <a:rPr lang="nl-NL" sz="1050" b="0" baseline="0" dirty="0" smtClean="0"/>
              <a:t>Minder nieuwe instroom van jongeren en meer uitstroom van ouderen.</a:t>
            </a:r>
          </a:p>
          <a:p>
            <a:pPr marL="171450" indent="-171450">
              <a:buFont typeface="Arial" panose="020B0604020202020204" pitchFamily="34" charset="0"/>
              <a:buChar char="•"/>
            </a:pPr>
            <a:r>
              <a:rPr lang="nl-NL" sz="1050" b="0" baseline="0" smtClean="0"/>
              <a:t>Vergrijzing</a:t>
            </a:r>
            <a:endParaRPr lang="nl-NL" sz="1050" b="0" baseline="0" dirty="0" smtClean="0"/>
          </a:p>
          <a:p>
            <a:pPr marL="171450" indent="-171450">
              <a:buFont typeface="Arial" panose="020B0604020202020204" pitchFamily="34" charset="0"/>
              <a:buChar char="•"/>
            </a:pPr>
            <a:endParaRPr lang="nl-NL" sz="1050" b="0" baseline="0" dirty="0" smtClean="0"/>
          </a:p>
          <a:p>
            <a:pPr marL="0" indent="0">
              <a:buFont typeface="Arial" panose="020B0604020202020204" pitchFamily="34" charset="0"/>
              <a:buNone/>
            </a:pPr>
            <a:r>
              <a:rPr lang="nl-NL" sz="1050" b="1" baseline="0" dirty="0" smtClean="0"/>
              <a:t>Volgende Sheet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9357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 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a:t>
            </a:r>
            <a:r>
              <a:rPr lang="nl-NL" sz="1050" b="1" baseline="0" dirty="0" smtClean="0"/>
              <a:t> </a:t>
            </a:r>
            <a:r>
              <a:rPr lang="nl-NL" sz="1050" b="0" baseline="0" dirty="0" smtClean="0"/>
              <a:t>Deze sheet start je je opbouw naar de oplossing (</a:t>
            </a:r>
            <a:r>
              <a:rPr lang="nl-NL" sz="1050" b="0" baseline="0" dirty="0" err="1" smtClean="0"/>
              <a:t>emloyer</a:t>
            </a:r>
            <a:r>
              <a:rPr lang="nl-NL" sz="1050" b="0" baseline="0" dirty="0" smtClean="0"/>
              <a:t> branding) van het probleem. Iedere doelgroep ervaart echter een ander probleem. Hier moet je per sessie op afstemmen</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a:t>
            </a:r>
          </a:p>
          <a:p>
            <a:endParaRPr lang="nl-NL" sz="1050" b="1" dirty="0" smtClean="0"/>
          </a:p>
          <a:p>
            <a:r>
              <a:rPr lang="nl-NL" sz="1050" b="1" dirty="0" smtClean="0"/>
              <a:t>Opties:</a:t>
            </a:r>
          </a:p>
          <a:p>
            <a:r>
              <a:rPr lang="nl-NL" sz="1050" b="0" dirty="0" smtClean="0"/>
              <a:t>Iedere doelgroep ervaart een ander probleem.</a:t>
            </a:r>
            <a:r>
              <a:rPr lang="nl-NL" sz="1050" b="0" baseline="0" dirty="0" smtClean="0"/>
              <a:t> Hier moet je je presentatie op afstemmen. Afhankelijk van het probleem kies je de onderdelen waarmee je je betoog gaat opbouwen. Een aantal opties:</a:t>
            </a:r>
          </a:p>
          <a:p>
            <a:pPr marL="171450" indent="-171450">
              <a:buFontTx/>
              <a:buChar char="-"/>
            </a:pPr>
            <a:r>
              <a:rPr lang="nl-NL" sz="1050" b="0" baseline="0" dirty="0" smtClean="0"/>
              <a:t>Economie &amp; arbeidsmarkt</a:t>
            </a:r>
          </a:p>
          <a:p>
            <a:pPr marL="171450" indent="-171450">
              <a:buFontTx/>
              <a:buChar char="-"/>
            </a:pPr>
            <a:r>
              <a:rPr lang="nl-NL" sz="1050" b="0" baseline="0" dirty="0" smtClean="0"/>
              <a:t>Trends &amp; Ontwikkelingen</a:t>
            </a:r>
          </a:p>
          <a:p>
            <a:pPr marL="171450" indent="-171450">
              <a:buFontTx/>
              <a:buChar char="-"/>
            </a:pPr>
            <a:r>
              <a:rPr lang="nl-NL" sz="1050" b="0" baseline="0" dirty="0" smtClean="0"/>
              <a:t>Onderzoek Randstad</a:t>
            </a:r>
          </a:p>
          <a:p>
            <a:pPr marL="171450" indent="-171450">
              <a:buFontTx/>
              <a:buChar char="-"/>
            </a:pPr>
            <a:r>
              <a:rPr lang="nl-NL" sz="1050" b="0" baseline="0" dirty="0" smtClean="0"/>
              <a:t> Actuele arbeidsmarktinformatie</a:t>
            </a:r>
          </a:p>
          <a:p>
            <a:pPr marL="171450" indent="-171450">
              <a:buFontTx/>
              <a:buChar char="-"/>
            </a:pPr>
            <a:r>
              <a:rPr lang="nl-NL" sz="1050" b="0" baseline="0" dirty="0" smtClean="0"/>
              <a:t>Demografie</a:t>
            </a:r>
          </a:p>
          <a:p>
            <a:pPr marL="171450" indent="-171450">
              <a:buFontTx/>
              <a:buChar char="-"/>
            </a:pPr>
            <a:r>
              <a:rPr lang="nl-NL" sz="1050" b="0" baseline="0" dirty="0" smtClean="0"/>
              <a:t>Technologie</a:t>
            </a:r>
          </a:p>
          <a:p>
            <a:pPr marL="171450" indent="-171450">
              <a:buFontTx/>
              <a:buChar char="-"/>
            </a:pPr>
            <a:r>
              <a:rPr lang="nl-NL" sz="1050" b="0" baseline="0" dirty="0" smtClean="0"/>
              <a:t>Mens &amp; Maatschappij</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50" b="0" baseline="0" dirty="0" smtClean="0"/>
              <a:t>Publicatie: Oplossingen bij krapte op de arbeidsmarkt – Arbeidsmarktinformatie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50" b="0" baseline="0" dirty="0" smtClean="0"/>
              <a:t>Generatie X &amp; Y</a:t>
            </a:r>
            <a:endParaRPr lang="nl-NL" sz="1050" b="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50" b="0" dirty="0" smtClean="0"/>
          </a:p>
          <a:p>
            <a:pPr marL="171450" indent="-171450">
              <a:buFontTx/>
              <a:buChar char="-"/>
            </a:pPr>
            <a:endParaRPr lang="nl-NL" sz="1050" b="0" dirty="0" smtClean="0"/>
          </a:p>
          <a:p>
            <a:pPr marL="0" indent="0">
              <a:buFont typeface="Arial" panose="020B0604020202020204" pitchFamily="34" charset="0"/>
              <a:buNone/>
            </a:pPr>
            <a:endParaRPr lang="nl-NL" sz="1050" b="1"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0" kern="1200" dirty="0" smtClean="0">
                <a:solidFill>
                  <a:schemeClr val="tx1"/>
                </a:solidFill>
                <a:effectLst/>
                <a:latin typeface="+mn-lt"/>
                <a:ea typeface="+mn-ea"/>
                <a:cs typeface="+mn-cs"/>
              </a:rPr>
              <a:t>Indien je gebruik</a:t>
            </a:r>
            <a:r>
              <a:rPr lang="nl-NL" sz="1050" b="0" kern="1200" baseline="0" dirty="0" smtClean="0">
                <a:solidFill>
                  <a:schemeClr val="tx1"/>
                </a:solidFill>
                <a:effectLst/>
                <a:latin typeface="+mn-lt"/>
                <a:ea typeface="+mn-ea"/>
                <a:cs typeface="+mn-cs"/>
              </a:rPr>
              <a:t> maakt van dit beeldmateriaal kan je onderstaande </a:t>
            </a:r>
            <a:r>
              <a:rPr lang="nl-NL" sz="1050" b="0" kern="1200" baseline="0" dirty="0" err="1" smtClean="0">
                <a:solidFill>
                  <a:schemeClr val="tx1"/>
                </a:solidFill>
                <a:effectLst/>
                <a:latin typeface="+mn-lt"/>
                <a:ea typeface="+mn-ea"/>
                <a:cs typeface="+mn-cs"/>
              </a:rPr>
              <a:t>speakernotes</a:t>
            </a:r>
            <a:r>
              <a:rPr lang="nl-NL" sz="1050" b="0" kern="1200" baseline="0" dirty="0" smtClean="0">
                <a:solidFill>
                  <a:schemeClr val="tx1"/>
                </a:solidFill>
                <a:effectLst/>
                <a:latin typeface="+mn-lt"/>
                <a:ea typeface="+mn-ea"/>
                <a:cs typeface="+mn-cs"/>
              </a:rPr>
              <a:t> gebruiken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0" kern="1200" dirty="0" smtClean="0">
              <a:solidFill>
                <a:schemeClr val="tx1"/>
              </a:solidFill>
              <a:effectLst/>
              <a:latin typeface="+mn-lt"/>
              <a:ea typeface="+mn-ea"/>
              <a:cs typeface="+mn-cs"/>
            </a:endParaRPr>
          </a:p>
          <a:p>
            <a:r>
              <a:rPr lang="nl-NL" sz="1050" b="1" dirty="0" smtClean="0"/>
              <a:t>Trend 3:</a:t>
            </a:r>
            <a:r>
              <a:rPr lang="nl-NL" sz="1050" b="1" baseline="0" dirty="0" smtClean="0"/>
              <a:t> </a:t>
            </a:r>
            <a:r>
              <a:rPr lang="nl-NL" sz="1050" b="1" dirty="0" smtClean="0"/>
              <a:t>technologie en werk</a:t>
            </a:r>
          </a:p>
          <a:p>
            <a:pPr marL="171450" indent="-171450">
              <a:buFont typeface="Arial" panose="020B0604020202020204" pitchFamily="34" charset="0"/>
              <a:buChar char="•"/>
            </a:pPr>
            <a:r>
              <a:rPr lang="nl-NL" sz="1050" b="0" dirty="0" smtClean="0"/>
              <a:t>Het werk veranderd door technologische ontwikkelingen</a:t>
            </a:r>
          </a:p>
          <a:p>
            <a:pPr marL="171450" indent="-171450">
              <a:buFont typeface="Arial" panose="020B0604020202020204" pitchFamily="34" charset="0"/>
              <a:buChar char="•"/>
            </a:pPr>
            <a:r>
              <a:rPr lang="nl-NL" sz="1050" b="0" dirty="0" smtClean="0"/>
              <a:t>Dit betekent dat we andere vaardigheden</a:t>
            </a:r>
            <a:r>
              <a:rPr lang="nl-NL" sz="1050" b="0" baseline="0" dirty="0" smtClean="0"/>
              <a:t> moeten ontwikkelen</a:t>
            </a:r>
          </a:p>
          <a:p>
            <a:pPr marL="171450" indent="-171450">
              <a:buFont typeface="Arial" panose="020B0604020202020204" pitchFamily="34" charset="0"/>
              <a:buChar char="•"/>
            </a:pPr>
            <a:r>
              <a:rPr lang="nl-NL" sz="1050" b="0" baseline="0" dirty="0" smtClean="0"/>
              <a:t>Welke dat zijn weet we nu nog niet eens</a:t>
            </a:r>
          </a:p>
          <a:p>
            <a:pPr marL="171450" indent="-171450">
              <a:buFont typeface="Arial" panose="020B0604020202020204" pitchFamily="34" charset="0"/>
              <a:buChar char="•"/>
            </a:pPr>
            <a:r>
              <a:rPr lang="nl-NL" sz="1050" b="0" baseline="0" dirty="0" smtClean="0"/>
              <a:t>Wat we wel weten is dat we over steeds meer digitale vaardigheden moeten beschikken i.p.v. cognitieve vaardigheden.</a:t>
            </a:r>
          </a:p>
          <a:p>
            <a:pPr marL="171450" indent="-171450">
              <a:buFont typeface="Arial" panose="020B0604020202020204" pitchFamily="34" charset="0"/>
              <a:buChar char="•"/>
            </a:pPr>
            <a:endParaRPr lang="nl-NL" sz="1050" b="0" baseline="0" dirty="0" smtClean="0"/>
          </a:p>
          <a:p>
            <a:pPr marL="0" indent="0">
              <a:buFont typeface="Arial" panose="020B0604020202020204" pitchFamily="34" charset="0"/>
              <a:buNone/>
            </a:pPr>
            <a:r>
              <a:rPr lang="nl-NL" sz="1050" b="1" baseline="0" dirty="0" smtClean="0"/>
              <a:t>Volgende Sheet</a:t>
            </a:r>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7</a:t>
            </a:fld>
            <a:endParaRPr lang="nl-NL"/>
          </a:p>
        </p:txBody>
      </p:sp>
    </p:spTree>
    <p:extLst>
      <p:ext uri="{BB962C8B-B14F-4D97-AF65-F5344CB8AC3E}">
        <p14:creationId xmlns:p14="http://schemas.microsoft.com/office/powerpoint/2010/main" val="3867543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a:t>
            </a:r>
            <a:r>
              <a:rPr lang="nl-NL" sz="1050" b="1" baseline="0" dirty="0" smtClean="0"/>
              <a:t> </a:t>
            </a:r>
            <a:r>
              <a:rPr lang="nl-NL" sz="1050" b="0" baseline="0" dirty="0" smtClean="0"/>
              <a:t>Samenvatting van je betoog en brug naar de oplossing naar </a:t>
            </a:r>
            <a:r>
              <a:rPr lang="nl-NL" sz="1050" b="1" baseline="0" dirty="0" err="1" smtClean="0"/>
              <a:t>Employer</a:t>
            </a:r>
            <a:r>
              <a:rPr lang="nl-NL" sz="1050" b="1" baseline="0" dirty="0" smtClean="0"/>
              <a:t> Branding</a:t>
            </a:r>
            <a:r>
              <a:rPr lang="nl-NL" sz="1050" b="0" baseline="0" dirty="0" smtClean="0"/>
              <a:t>	</a:t>
            </a: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 (eventueel foto</a:t>
            </a:r>
            <a:r>
              <a:rPr lang="nl-NL" sz="1050" b="0" baseline="0" dirty="0" smtClean="0"/>
              <a:t> van schaap hier gebruiken)</a:t>
            </a:r>
            <a:endParaRPr lang="nl-NL" sz="1050" b="0" dirty="0" smtClean="0"/>
          </a:p>
          <a:p>
            <a:endParaRPr lang="nl-NL" sz="105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0" kern="1200" dirty="0" smtClean="0">
                <a:solidFill>
                  <a:schemeClr val="tx1"/>
                </a:solidFill>
                <a:effectLst/>
                <a:latin typeface="+mn-lt"/>
                <a:ea typeface="+mn-ea"/>
                <a:cs typeface="+mn-cs"/>
              </a:rPr>
              <a:t>Indien je gebruik</a:t>
            </a:r>
            <a:r>
              <a:rPr lang="nl-NL" sz="1050" b="0" kern="1200" baseline="0" dirty="0" smtClean="0">
                <a:solidFill>
                  <a:schemeClr val="tx1"/>
                </a:solidFill>
                <a:effectLst/>
                <a:latin typeface="+mn-lt"/>
                <a:ea typeface="+mn-ea"/>
                <a:cs typeface="+mn-cs"/>
              </a:rPr>
              <a:t> maakt van dit beeldmateriaal kan je onderstaande </a:t>
            </a:r>
            <a:r>
              <a:rPr lang="nl-NL" sz="1050" b="0" kern="1200" baseline="0" dirty="0" err="1" smtClean="0">
                <a:solidFill>
                  <a:schemeClr val="tx1"/>
                </a:solidFill>
                <a:effectLst/>
                <a:latin typeface="+mn-lt"/>
                <a:ea typeface="+mn-ea"/>
                <a:cs typeface="+mn-cs"/>
              </a:rPr>
              <a:t>speakernotes</a:t>
            </a:r>
            <a:r>
              <a:rPr lang="nl-NL" sz="1050" b="0" kern="1200" baseline="0" dirty="0" smtClean="0">
                <a:solidFill>
                  <a:schemeClr val="tx1"/>
                </a:solidFill>
                <a:effectLst/>
                <a:latin typeface="+mn-lt"/>
                <a:ea typeface="+mn-ea"/>
                <a:cs typeface="+mn-cs"/>
              </a:rPr>
              <a:t> gebruiken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b="0" kern="1200" dirty="0" smtClean="0">
              <a:solidFill>
                <a:schemeClr val="tx1"/>
              </a:solidFill>
              <a:effectLst/>
              <a:latin typeface="+mn-lt"/>
              <a:ea typeface="+mn-ea"/>
              <a:cs typeface="+mn-cs"/>
            </a:endParaRPr>
          </a:p>
          <a:p>
            <a:r>
              <a:rPr lang="nl-NL" sz="1050" b="1" dirty="0" smtClean="0"/>
              <a:t>War </a:t>
            </a:r>
            <a:r>
              <a:rPr lang="nl-NL" sz="1050" b="1" dirty="0" err="1" smtClean="0"/>
              <a:t>for</a:t>
            </a:r>
            <a:r>
              <a:rPr lang="nl-NL" sz="1050" b="1" dirty="0" smtClean="0"/>
              <a:t> employees:</a:t>
            </a:r>
          </a:p>
          <a:p>
            <a:pPr marL="171450" indent="-171450">
              <a:buFont typeface="Arial" panose="020B0604020202020204" pitchFamily="34" charset="0"/>
              <a:buChar char="•"/>
            </a:pPr>
            <a:r>
              <a:rPr lang="nl-NL" sz="1050" dirty="0" smtClean="0"/>
              <a:t>Er is meer vraag naar personeel en er is minder aanbod van arbeid</a:t>
            </a:r>
          </a:p>
          <a:p>
            <a:pPr marL="171450" indent="-171450">
              <a:buFont typeface="Arial" panose="020B0604020202020204" pitchFamily="34" charset="0"/>
              <a:buChar char="•"/>
            </a:pPr>
            <a:r>
              <a:rPr lang="nl-NL" sz="1050" dirty="0" smtClean="0"/>
              <a:t>Steeds minder</a:t>
            </a:r>
            <a:r>
              <a:rPr lang="nl-NL" sz="1050" baseline="0" dirty="0" smtClean="0"/>
              <a:t> jongeren zullen instromen op het arbeidsproces en meer ouderen zullen het arbeidsproces verlaten.</a:t>
            </a:r>
          </a:p>
          <a:p>
            <a:pPr marL="171450" indent="-171450">
              <a:buFont typeface="Arial" panose="020B0604020202020204" pitchFamily="34" charset="0"/>
              <a:buChar char="•"/>
            </a:pPr>
            <a:r>
              <a:rPr lang="nl-NL" sz="1050" baseline="0" dirty="0" smtClean="0"/>
              <a:t>Daarnaast weten we dat het werk gaat veranderen door technologische ontwikkelingen.</a:t>
            </a:r>
          </a:p>
          <a:p>
            <a:pPr marL="171450" indent="-171450">
              <a:buFont typeface="Arial" panose="020B0604020202020204" pitchFamily="34" charset="0"/>
              <a:buChar char="•"/>
            </a:pPr>
            <a:r>
              <a:rPr lang="en-US" sz="1050" dirty="0" err="1" smtClean="0"/>
              <a:t>Gevolg</a:t>
            </a:r>
            <a:r>
              <a:rPr lang="en-US" sz="1050" dirty="0" smtClean="0"/>
              <a:t> van al </a:t>
            </a:r>
            <a:r>
              <a:rPr lang="en-US" sz="1050" dirty="0" err="1" smtClean="0"/>
              <a:t>deze</a:t>
            </a:r>
            <a:r>
              <a:rPr lang="en-US" sz="1050" dirty="0" smtClean="0"/>
              <a:t> is </a:t>
            </a:r>
            <a:r>
              <a:rPr lang="en-US" sz="1050" dirty="0" err="1" smtClean="0"/>
              <a:t>ontwikkelingen</a:t>
            </a:r>
            <a:r>
              <a:rPr lang="en-US" sz="1050" dirty="0" smtClean="0"/>
              <a:t> /trends </a:t>
            </a:r>
            <a:r>
              <a:rPr lang="en-US" sz="1050" baseline="0" dirty="0" smtClean="0"/>
              <a:t>is </a:t>
            </a:r>
            <a:r>
              <a:rPr lang="en-US" sz="1050" baseline="0" dirty="0" err="1" smtClean="0"/>
              <a:t>een</a:t>
            </a:r>
            <a:r>
              <a:rPr lang="en-US" sz="1050" baseline="0" dirty="0" smtClean="0"/>
              <a:t> ‘War for Employees’</a:t>
            </a:r>
            <a:r>
              <a:rPr lang="en-US" sz="1050" dirty="0" smtClean="0"/>
              <a:t>. </a:t>
            </a:r>
            <a:r>
              <a:rPr lang="nl-NL" sz="1050" dirty="0" smtClean="0"/>
              <a:t>Iedereen wil de beste medewerkers voor zijn bedrijf of onderneming.</a:t>
            </a:r>
          </a:p>
          <a:p>
            <a:pPr marL="171450" indent="-171450">
              <a:buFont typeface="Arial" panose="020B0604020202020204" pitchFamily="34" charset="0"/>
              <a:buChar char="•"/>
            </a:pPr>
            <a:r>
              <a:rPr lang="nl-NL" sz="1050" dirty="0" smtClean="0"/>
              <a:t>Hoe ga jij dit probleem oplossen?</a:t>
            </a:r>
          </a:p>
          <a:p>
            <a:pPr marL="171450" indent="-171450">
              <a:buFont typeface="Arial" panose="020B0604020202020204" pitchFamily="34" charset="0"/>
              <a:buChar char="•"/>
            </a:pPr>
            <a:endParaRPr lang="nl-NL" sz="1050" dirty="0" smtClean="0"/>
          </a:p>
          <a:p>
            <a:pPr marL="0" indent="0">
              <a:buFont typeface="Arial" panose="020B0604020202020204" pitchFamily="34" charset="0"/>
              <a:buNone/>
            </a:pPr>
            <a:r>
              <a:rPr lang="nl-NL" sz="1050" b="1" dirty="0" smtClean="0"/>
              <a:t>Volgende Sheet</a:t>
            </a:r>
          </a:p>
          <a:p>
            <a:endParaRPr lang="nl-NL" sz="1050" dirty="0" smtClean="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8</a:t>
            </a:fld>
            <a:endParaRPr lang="nl-NL"/>
          </a:p>
        </p:txBody>
      </p:sp>
    </p:spTree>
    <p:extLst>
      <p:ext uri="{BB962C8B-B14F-4D97-AF65-F5344CB8AC3E}">
        <p14:creationId xmlns:p14="http://schemas.microsoft.com/office/powerpoint/2010/main" val="2497561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50" b="1" i="0" u="sng" dirty="0" smtClean="0"/>
              <a:t>Notitie:</a:t>
            </a:r>
          </a:p>
          <a:p>
            <a:pPr marL="0" indent="0">
              <a:buFont typeface="Arial" panose="020B0604020202020204" pitchFamily="34" charset="0"/>
              <a:buNone/>
            </a:pPr>
            <a:endParaRPr lang="nl-NL" sz="1050" b="1" i="1" dirty="0" smtClean="0"/>
          </a:p>
          <a:p>
            <a:pPr marL="0" indent="0">
              <a:buFont typeface="Arial" panose="020B0604020202020204" pitchFamily="34" charset="0"/>
              <a:buNone/>
            </a:pPr>
            <a:r>
              <a:rPr lang="nl-NL" sz="1050" b="1" dirty="0" smtClean="0"/>
              <a:t>Doel: </a:t>
            </a:r>
          </a:p>
          <a:p>
            <a:pPr marL="171450" indent="-171450">
              <a:buFont typeface="Arial" panose="020B0604020202020204" pitchFamily="34" charset="0"/>
              <a:buChar char="•"/>
            </a:pPr>
            <a:r>
              <a:rPr lang="nl-NL" sz="1050" b="0" dirty="0" smtClean="0"/>
              <a:t>Met deze sheet wil</a:t>
            </a:r>
            <a:r>
              <a:rPr lang="nl-NL" sz="1050" b="0" baseline="0" dirty="0" smtClean="0"/>
              <a:t> je de aandacht trekken voor </a:t>
            </a:r>
            <a:r>
              <a:rPr lang="nl-NL" sz="1050" b="0" baseline="0" dirty="0" err="1" smtClean="0"/>
              <a:t>Employer</a:t>
            </a:r>
            <a:r>
              <a:rPr lang="nl-NL" sz="1050" b="0" baseline="0" dirty="0" smtClean="0"/>
              <a:t> Branding</a:t>
            </a:r>
            <a:endParaRPr lang="nl-NL" sz="1050" b="0" dirty="0" smtClean="0"/>
          </a:p>
          <a:p>
            <a:pPr marL="171450" indent="-171450">
              <a:buFont typeface="Arial" panose="020B0604020202020204" pitchFamily="34" charset="0"/>
              <a:buChar char="•"/>
            </a:pPr>
            <a:r>
              <a:rPr lang="nl-NL" sz="1050" b="0" dirty="0" smtClean="0"/>
              <a:t>Met</a:t>
            </a:r>
            <a:r>
              <a:rPr lang="nl-NL" sz="1050" b="0" baseline="0" dirty="0" smtClean="0"/>
              <a:t> deze sheet maak je de eerste introductie bij je doelgroep met </a:t>
            </a:r>
            <a:r>
              <a:rPr lang="nl-NL" sz="1050" b="0" baseline="0" dirty="0" err="1" smtClean="0"/>
              <a:t>Employer</a:t>
            </a:r>
            <a:r>
              <a:rPr lang="nl-NL" sz="1050" b="0" baseline="0" dirty="0" smtClean="0"/>
              <a:t> Branding. 	</a:t>
            </a:r>
          </a:p>
          <a:p>
            <a:pPr marL="171450" indent="-171450">
              <a:buFont typeface="Arial" panose="020B0604020202020204" pitchFamily="34" charset="0"/>
              <a:buChar char="•"/>
            </a:pPr>
            <a:r>
              <a:rPr lang="nl-NL" sz="1050" b="0" baseline="0" dirty="0" smtClean="0"/>
              <a:t>De term “</a:t>
            </a:r>
            <a:r>
              <a:rPr lang="nl-NL" sz="1050" b="0" baseline="0" dirty="0" err="1" smtClean="0"/>
              <a:t>Employer</a:t>
            </a:r>
            <a:r>
              <a:rPr lang="nl-NL" sz="1050" b="0" baseline="0" dirty="0" smtClean="0"/>
              <a:t> Branding” definiëren. </a:t>
            </a:r>
          </a:p>
          <a:p>
            <a:pPr marL="171450" indent="-171450">
              <a:buFont typeface="Arial" panose="020B0604020202020204" pitchFamily="34" charset="0"/>
              <a:buChar char="•"/>
            </a:pPr>
            <a:r>
              <a:rPr lang="nl-NL" sz="1050" b="0" baseline="0" dirty="0" smtClean="0"/>
              <a:t>Brug maken naar de 3 stappen om tot een sterk werkgeversmerk te komen</a:t>
            </a:r>
          </a:p>
          <a:p>
            <a:pPr marL="0" indent="0">
              <a:buFont typeface="Arial" panose="020B0604020202020204" pitchFamily="34" charset="0"/>
              <a:buNone/>
            </a:pPr>
            <a:endParaRPr lang="nl-NL" sz="1050" b="1" dirty="0" smtClean="0"/>
          </a:p>
          <a:p>
            <a:pPr marL="0" indent="0">
              <a:buFont typeface="Arial" panose="020B0604020202020204" pitchFamily="34" charset="0"/>
              <a:buNone/>
            </a:pPr>
            <a:r>
              <a:rPr lang="nl-NL" sz="1050" b="1" dirty="0" smtClean="0"/>
              <a:t>Sheet: </a:t>
            </a:r>
            <a:r>
              <a:rPr lang="nl-NL" sz="1050" b="0" dirty="0" smtClean="0"/>
              <a:t>verplicht</a:t>
            </a:r>
          </a:p>
          <a:p>
            <a:pPr marL="0" indent="0">
              <a:buFont typeface="Arial" panose="020B0604020202020204" pitchFamily="34" charset="0"/>
              <a:buNone/>
            </a:pPr>
            <a:r>
              <a:rPr lang="nl-NL" sz="1050" b="1" dirty="0" smtClean="0"/>
              <a:t>Beeldmateriaal: </a:t>
            </a:r>
            <a:r>
              <a:rPr lang="nl-NL" sz="1050" b="0" dirty="0" smtClean="0"/>
              <a:t>Optioneel (eventueel foto</a:t>
            </a:r>
            <a:r>
              <a:rPr lang="nl-NL" sz="1050" b="0" baseline="0" dirty="0" smtClean="0"/>
              <a:t> van schaap hier gebruiken)</a:t>
            </a:r>
            <a:endParaRPr lang="nl-NL" sz="1050" b="0" dirty="0" smtClean="0"/>
          </a:p>
          <a:p>
            <a:pPr marL="0" indent="0">
              <a:buFont typeface="Arial" panose="020B0604020202020204" pitchFamily="34" charset="0"/>
              <a:buNone/>
            </a:pPr>
            <a:endParaRPr lang="nl-NL" sz="1050" b="0" dirty="0" smtClean="0"/>
          </a:p>
          <a:p>
            <a:endParaRPr lang="nl-NL"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u="sng" kern="1200" dirty="0" err="1" smtClean="0">
                <a:solidFill>
                  <a:srgbClr val="C00000"/>
                </a:solidFill>
                <a:effectLst/>
                <a:latin typeface="+mn-lt"/>
                <a:ea typeface="+mn-ea"/>
                <a:cs typeface="+mn-cs"/>
              </a:rPr>
              <a:t>Speakernotes</a:t>
            </a:r>
            <a:r>
              <a:rPr lang="nl-NL" sz="1050" b="1" i="0" u="sng" kern="1200" dirty="0" smtClean="0">
                <a:solidFill>
                  <a:srgbClr val="C00000"/>
                </a:solidFill>
                <a:effectLst/>
                <a:latin typeface="+mn-lt"/>
                <a:ea typeface="+mn-ea"/>
                <a:cs typeface="+mn-cs"/>
              </a:rPr>
              <a:t>:</a:t>
            </a:r>
          </a:p>
          <a:p>
            <a:endParaRPr lang="nl-NL" sz="1050" b="1" kern="1200" dirty="0" smtClean="0">
              <a:solidFill>
                <a:schemeClr val="tx1"/>
              </a:solidFill>
              <a:effectLst/>
              <a:latin typeface="+mn-lt"/>
              <a:ea typeface="+mn-ea"/>
              <a:cs typeface="+mn-cs"/>
            </a:endParaRPr>
          </a:p>
          <a:p>
            <a:r>
              <a:rPr lang="nl-NL" sz="1050" b="1" kern="1200" dirty="0" smtClean="0">
                <a:solidFill>
                  <a:schemeClr val="tx1"/>
                </a:solidFill>
                <a:effectLst/>
                <a:latin typeface="+mn-lt"/>
                <a:ea typeface="+mn-ea"/>
                <a:cs typeface="+mn-cs"/>
              </a:rPr>
              <a:t>Oplossing: Opvallen als werkgever</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De oplossing hiervoor is simpel: je gebruikt </a:t>
            </a:r>
            <a:r>
              <a:rPr lang="nl-NL" sz="1050" kern="1200" dirty="0" err="1" smtClean="0">
                <a:solidFill>
                  <a:schemeClr val="tx1"/>
                </a:solidFill>
                <a:effectLst/>
                <a:latin typeface="+mn-lt"/>
                <a:ea typeface="+mn-ea"/>
                <a:cs typeface="+mn-cs"/>
              </a:rPr>
              <a:t>Employer</a:t>
            </a:r>
            <a:r>
              <a:rPr lang="nl-NL" sz="1050" kern="1200" dirty="0" smtClean="0">
                <a:solidFill>
                  <a:schemeClr val="tx1"/>
                </a:solidFill>
                <a:effectLst/>
                <a:latin typeface="+mn-lt"/>
                <a:ea typeface="+mn-ea"/>
                <a:cs typeface="+mn-cs"/>
              </a:rPr>
              <a:t> branding.</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Wat is dat precies?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Employer branding is jezelf aantrekkelijk maken als werkgever zodat je de juiste medewerkers kunt werven en behouden.</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Hoe werkt dit nu? </a:t>
            </a:r>
          </a:p>
          <a:p>
            <a:pPr marL="171450" indent="-171450">
              <a:buFont typeface="Arial" panose="020B0604020202020204" pitchFamily="34" charset="0"/>
              <a:buChar char="•"/>
            </a:pPr>
            <a:r>
              <a:rPr lang="nl-NL" sz="1050" kern="1200" dirty="0" smtClean="0">
                <a:solidFill>
                  <a:schemeClr val="tx1"/>
                </a:solidFill>
                <a:effectLst/>
                <a:latin typeface="+mn-lt"/>
                <a:ea typeface="+mn-ea"/>
                <a:cs typeface="+mn-cs"/>
              </a:rPr>
              <a:t>Hiervoor heb ik drie stappen op een rijtje gezet.</a:t>
            </a:r>
          </a:p>
          <a:p>
            <a:pPr marL="171450" indent="-171450">
              <a:buFont typeface="Arial" panose="020B0604020202020204" pitchFamily="34" charset="0"/>
              <a:buChar char="•"/>
            </a:pPr>
            <a:endParaRPr lang="nl-NL" sz="1050" kern="1200" dirty="0" smtClean="0">
              <a:solidFill>
                <a:schemeClr val="tx1"/>
              </a:solidFill>
              <a:effectLst/>
              <a:latin typeface="+mn-lt"/>
              <a:ea typeface="+mn-ea"/>
              <a:cs typeface="+mn-cs"/>
            </a:endParaRPr>
          </a:p>
          <a:p>
            <a:pPr marL="0" indent="0">
              <a:buFont typeface="Arial" panose="020B0604020202020204" pitchFamily="34" charset="0"/>
              <a:buNone/>
            </a:pPr>
            <a:r>
              <a:rPr lang="nl-NL" sz="1050" b="1" kern="1200" dirty="0" smtClean="0">
                <a:solidFill>
                  <a:schemeClr val="tx1"/>
                </a:solidFill>
                <a:effectLst/>
                <a:latin typeface="+mn-lt"/>
                <a:ea typeface="+mn-ea"/>
                <a:cs typeface="+mn-cs"/>
              </a:rPr>
              <a:t>Volgende</a:t>
            </a:r>
            <a:r>
              <a:rPr lang="nl-NL" sz="1050" b="1" kern="1200" baseline="0" dirty="0" smtClean="0">
                <a:solidFill>
                  <a:schemeClr val="tx1"/>
                </a:solidFill>
                <a:effectLst/>
                <a:latin typeface="+mn-lt"/>
                <a:ea typeface="+mn-ea"/>
                <a:cs typeface="+mn-cs"/>
              </a:rPr>
              <a:t> Sheet</a:t>
            </a:r>
            <a:endParaRPr lang="nl-NL" sz="1050" b="1" kern="1200" dirty="0" smtClean="0">
              <a:solidFill>
                <a:schemeClr val="tx1"/>
              </a:solidFill>
              <a:effectLst/>
              <a:latin typeface="+mn-lt"/>
              <a:ea typeface="+mn-ea"/>
              <a:cs typeface="+mn-cs"/>
            </a:endParaRPr>
          </a:p>
          <a:p>
            <a:endParaRPr lang="nl-NL" sz="1050" b="0" baseline="0" dirty="0" smtClean="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9</a:t>
            </a:fld>
            <a:endParaRPr lang="nl-NL"/>
          </a:p>
        </p:txBody>
      </p:sp>
    </p:spTree>
    <p:extLst>
      <p:ext uri="{BB962C8B-B14F-4D97-AF65-F5344CB8AC3E}">
        <p14:creationId xmlns:p14="http://schemas.microsoft.com/office/powerpoint/2010/main" val="711814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dia">
    <p:bg bwMode="gray">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2284892-7C9A-4D04-8847-F17135B58BD5}"/>
              </a:ext>
            </a:extLst>
          </p:cNvPr>
          <p:cNvSpPr/>
          <p:nvPr userDrawn="1"/>
        </p:nvSpPr>
        <p:spPr bwMode="hidden">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a:p>
        </p:txBody>
      </p:sp>
      <p:sp>
        <p:nvSpPr>
          <p:cNvPr id="6" name="Picture Placeholder 5">
            <a:extLst>
              <a:ext uri="{FF2B5EF4-FFF2-40B4-BE49-F238E27FC236}">
                <a16:creationId xmlns:a16="http://schemas.microsoft.com/office/drawing/2014/main" id="{79A20C14-327D-4371-A60F-18A16F26AF4C}"/>
              </a:ext>
            </a:extLst>
          </p:cNvPr>
          <p:cNvSpPr>
            <a:spLocks noGrp="1"/>
          </p:cNvSpPr>
          <p:nvPr>
            <p:ph type="pic" sz="quarter" idx="14" hasCustomPrompt="1"/>
          </p:nvPr>
        </p:nvSpPr>
        <p:spPr>
          <a:xfrm>
            <a:off x="0" y="0"/>
            <a:ext cx="12192000" cy="6858000"/>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p:nvPr>
        </p:nvSpPr>
        <p:spPr bwMode="gray">
          <a:xfrm>
            <a:off x="0" y="2285999"/>
            <a:ext cx="8572500" cy="3423600"/>
          </a:xfrm>
          <a:prstGeom prst="rect">
            <a:avLst/>
          </a:prstGeom>
          <a:solidFill>
            <a:srgbClr val="006ACA">
              <a:alpha val="65000"/>
            </a:srgbClr>
          </a:solidFill>
        </p:spPr>
        <p:txBody>
          <a:bodyPr lIns="1008000" tIns="360000" bIns="720000" anchor="t" anchorCtr="0"/>
          <a:lstStyle>
            <a:lvl1pPr algn="l">
              <a:lnSpc>
                <a:spcPct val="85000"/>
              </a:lnSpc>
              <a:spcBef>
                <a:spcPts val="600"/>
              </a:spcBef>
              <a:defRPr sz="4800" b="0" kern="1100" baseline="0">
                <a:solidFill>
                  <a:schemeClr val="bg1"/>
                </a:solidFill>
              </a:defRPr>
            </a:lvl1pPr>
          </a:lstStyle>
          <a:p>
            <a:r>
              <a:rPr lang="nl-NL"/>
              <a:t>Klik om de stijl te bewerken</a:t>
            </a:r>
            <a:endParaRPr lang="en-GB" dirty="0"/>
          </a:p>
        </p:txBody>
      </p:sp>
      <p:sp>
        <p:nvSpPr>
          <p:cNvPr id="11" name="Text Placeholder 10">
            <a:extLst>
              <a:ext uri="{FF2B5EF4-FFF2-40B4-BE49-F238E27FC236}">
                <a16:creationId xmlns:a16="http://schemas.microsoft.com/office/drawing/2014/main" id="{AB17EE28-757F-428A-9BFB-5CEB26EFECBD}"/>
              </a:ext>
            </a:extLst>
          </p:cNvPr>
          <p:cNvSpPr>
            <a:spLocks noGrp="1"/>
          </p:cNvSpPr>
          <p:nvPr>
            <p:ph type="body" sz="quarter" idx="10" hasCustomPrompt="1"/>
          </p:nvPr>
        </p:nvSpPr>
        <p:spPr bwMode="gray">
          <a:xfrm>
            <a:off x="1055688" y="4381500"/>
            <a:ext cx="4640262" cy="271463"/>
          </a:xfrm>
          <a:prstGeom prst="rect">
            <a:avLst/>
          </a:prstGeom>
        </p:spPr>
        <p:txBody>
          <a:bodyPr/>
          <a:lstStyle>
            <a:lvl1pPr marL="0" indent="0" algn="l">
              <a:buNone/>
              <a:defRPr>
                <a:solidFill>
                  <a:schemeClr val="bg1"/>
                </a:solidFill>
              </a:defRPr>
            </a:lvl1pPr>
          </a:lstStyle>
          <a:p>
            <a:pPr lvl="0"/>
            <a:r>
              <a:rPr lang="en-US" dirty="0" err="1"/>
              <a:t>Naam</a:t>
            </a:r>
            <a:r>
              <a:rPr lang="en-US" dirty="0"/>
              <a:t> </a:t>
            </a:r>
            <a:r>
              <a:rPr lang="en-US" dirty="0" err="1"/>
              <a:t>presentator</a:t>
            </a:r>
            <a:endParaRPr lang="nl-NL" dirty="0"/>
          </a:p>
        </p:txBody>
      </p:sp>
      <p:sp>
        <p:nvSpPr>
          <p:cNvPr id="12" name="Text Placeholder 10">
            <a:extLst>
              <a:ext uri="{FF2B5EF4-FFF2-40B4-BE49-F238E27FC236}">
                <a16:creationId xmlns:a16="http://schemas.microsoft.com/office/drawing/2014/main" id="{3F8013B4-BA6D-4761-B5F0-F88EA95BB5CF}"/>
              </a:ext>
            </a:extLst>
          </p:cNvPr>
          <p:cNvSpPr>
            <a:spLocks noGrp="1"/>
          </p:cNvSpPr>
          <p:nvPr>
            <p:ph type="body" sz="quarter" idx="11" hasCustomPrompt="1"/>
          </p:nvPr>
        </p:nvSpPr>
        <p:spPr bwMode="gray">
          <a:xfrm>
            <a:off x="1055688" y="4693444"/>
            <a:ext cx="4640262" cy="230982"/>
          </a:xfrm>
          <a:prstGeom prst="rect">
            <a:avLst/>
          </a:prstGeom>
        </p:spPr>
        <p:txBody>
          <a:bodyPr/>
          <a:lstStyle>
            <a:lvl1pPr marL="0" indent="0" algn="l">
              <a:buNone/>
              <a:defRPr sz="1400">
                <a:solidFill>
                  <a:schemeClr val="bg1"/>
                </a:solidFill>
              </a:defRPr>
            </a:lvl1pPr>
          </a:lstStyle>
          <a:p>
            <a:pPr lvl="0"/>
            <a:r>
              <a:rPr lang="en-US" dirty="0" err="1"/>
              <a:t>Functie</a:t>
            </a:r>
            <a:endParaRPr lang="nl-NL" dirty="0"/>
          </a:p>
        </p:txBody>
      </p:sp>
      <p:sp>
        <p:nvSpPr>
          <p:cNvPr id="13" name="Text Placeholder 10">
            <a:extLst>
              <a:ext uri="{FF2B5EF4-FFF2-40B4-BE49-F238E27FC236}">
                <a16:creationId xmlns:a16="http://schemas.microsoft.com/office/drawing/2014/main" id="{B0E9A76D-C11C-4B6B-B990-A5DAACAAE37E}"/>
              </a:ext>
            </a:extLst>
          </p:cNvPr>
          <p:cNvSpPr>
            <a:spLocks noGrp="1"/>
          </p:cNvSpPr>
          <p:nvPr>
            <p:ph type="body" sz="quarter" idx="12" hasCustomPrompt="1"/>
          </p:nvPr>
        </p:nvSpPr>
        <p:spPr bwMode="gray">
          <a:xfrm>
            <a:off x="1055688" y="5198269"/>
            <a:ext cx="4640262" cy="230982"/>
          </a:xfrm>
          <a:prstGeom prst="rect">
            <a:avLst/>
          </a:prstGeom>
        </p:spPr>
        <p:txBody>
          <a:bodyPr/>
          <a:lstStyle>
            <a:lvl1pPr marL="0" indent="0" algn="l">
              <a:buNone/>
              <a:defRPr sz="1400">
                <a:solidFill>
                  <a:schemeClr val="bg1"/>
                </a:solidFill>
              </a:defRPr>
            </a:lvl1pPr>
          </a:lstStyle>
          <a:p>
            <a:pPr lvl="0"/>
            <a:r>
              <a:rPr lang="en-US" dirty="0"/>
              <a:t>Datum</a:t>
            </a:r>
            <a:endParaRPr lang="nl-NL" dirty="0"/>
          </a:p>
        </p:txBody>
      </p:sp>
      <p:sp>
        <p:nvSpPr>
          <p:cNvPr id="40" name="Content Placeholder 1">
            <a:extLst>
              <a:ext uri="{FF2B5EF4-FFF2-40B4-BE49-F238E27FC236}">
                <a16:creationId xmlns:a16="http://schemas.microsoft.com/office/drawing/2014/main" id="{7044AF3B-4B52-4270-B333-4061C20953E5}"/>
              </a:ext>
            </a:extLst>
          </p:cNvPr>
          <p:cNvSpPr txBox="1">
            <a:spLocks/>
          </p:cNvSpPr>
          <p:nvPr userDrawn="1"/>
        </p:nvSpPr>
        <p:spPr bwMode="gray">
          <a:xfrm>
            <a:off x="-3240000" y="273050"/>
            <a:ext cx="3240000" cy="31559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Startdia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
        <p:nvSpPr>
          <p:cNvPr id="4" name="Logo">
            <a:extLst>
              <a:ext uri="{FF2B5EF4-FFF2-40B4-BE49-F238E27FC236}">
                <a16:creationId xmlns:a16="http://schemas.microsoft.com/office/drawing/2014/main" id="{1E916F31-1FC7-4F18-AD4D-08308973A583}"/>
              </a:ext>
            </a:extLst>
          </p:cNvPr>
          <p:cNvSpPr>
            <a:spLocks noGrp="1"/>
          </p:cNvSpPr>
          <p:nvPr>
            <p:ph type="body" sz="quarter" idx="13" hasCustomPrompt="1"/>
          </p:nvPr>
        </p:nvSpPr>
        <p:spPr>
          <a:xfrm>
            <a:off x="6178775" y="4873011"/>
            <a:ext cx="2257200" cy="626400"/>
          </a:xfrm>
          <a:blipFill>
            <a:blip r:embed="rId2"/>
            <a:stretch>
              <a:fillRect/>
            </a:stretch>
          </a:blipFill>
        </p:spPr>
        <p:txBody>
          <a:bodyPr/>
          <a:lstStyle>
            <a:lvl1pPr marL="0" indent="0">
              <a:buNone/>
              <a:defRPr sz="100"/>
            </a:lvl1pPr>
          </a:lstStyle>
          <a:p>
            <a:pPr lvl="0"/>
            <a:r>
              <a:rPr lang="en-US"/>
              <a:t> </a:t>
            </a:r>
            <a:endParaRPr lang="en-GB"/>
          </a:p>
        </p:txBody>
      </p:sp>
    </p:spTree>
    <p:extLst>
      <p:ext uri="{BB962C8B-B14F-4D97-AF65-F5344CB8AC3E}">
        <p14:creationId xmlns:p14="http://schemas.microsoft.com/office/powerpoint/2010/main" val="685594018"/>
      </p:ext>
    </p:extLst>
  </p:cSld>
  <p:clrMapOvr>
    <a:masterClrMapping/>
  </p:clrMapOvr>
  <p:extLst mod="1">
    <p:ext uri="{DCECCB84-F9BA-43D5-87BE-67443E8EF086}">
      <p15:sldGuideLst xmlns:p15="http://schemas.microsoft.com/office/powerpoint/2012/main">
        <p15:guide id="1" orient="horz" pos="2795" userDrawn="1">
          <p15:clr>
            <a:srgbClr val="FBAE40"/>
          </p15:clr>
        </p15:guide>
        <p15:guide id="2" orient="horz" pos="2931" userDrawn="1">
          <p15:clr>
            <a:srgbClr val="FBAE40"/>
          </p15:clr>
        </p15:guide>
        <p15:guide id="3" orient="horz" pos="2976" userDrawn="1">
          <p15:clr>
            <a:srgbClr val="FBAE40"/>
          </p15:clr>
        </p15:guide>
        <p15:guide id="4" orient="horz" pos="3067" userDrawn="1">
          <p15:clr>
            <a:srgbClr val="FBAE40"/>
          </p15:clr>
        </p15:guide>
        <p15:guide id="5" pos="665" userDrawn="1">
          <p15:clr>
            <a:srgbClr val="FBAE40"/>
          </p15:clr>
        </p15:guide>
        <p15:guide id="6" pos="5405" userDrawn="1">
          <p15:clr>
            <a:srgbClr val="FBAE40"/>
          </p15:clr>
        </p15:guide>
        <p15:guide id="7" pos="960" userDrawn="1">
          <p15:clr>
            <a:srgbClr val="FBAE40"/>
          </p15:clr>
        </p15:guide>
        <p15:guide id="8" orient="horz" pos="1434" userDrawn="1">
          <p15:clr>
            <a:srgbClr val="FBAE40"/>
          </p15:clr>
        </p15:guide>
        <p15:guide id="9" orient="horz" pos="3589" userDrawn="1">
          <p15:clr>
            <a:srgbClr val="FBAE40"/>
          </p15:clr>
        </p15:guide>
        <p15:guide id="10" orient="horz" pos="3793" userDrawn="1">
          <p15:clr>
            <a:srgbClr val="FBAE40"/>
          </p15:clr>
        </p15:guide>
        <p15:guide id="11" orient="horz" pos="3294" userDrawn="1">
          <p15:clr>
            <a:srgbClr val="FBAE40"/>
          </p15:clr>
        </p15:guide>
        <p15:guide id="12" orient="horz" pos="3385" userDrawn="1">
          <p15:clr>
            <a:srgbClr val="FBAE40"/>
          </p15:clr>
        </p15:guide>
        <p15:guide id="13" pos="5314" userDrawn="1">
          <p15:clr>
            <a:srgbClr val="FBAE40"/>
          </p15:clr>
        </p15:guide>
        <p15:guide id="14" pos="4089" userDrawn="1">
          <p15:clr>
            <a:srgbClr val="FBAE40"/>
          </p15:clr>
        </p15:guide>
        <p15:guide id="15" orient="horz" pos="3113" userDrawn="1">
          <p15:clr>
            <a:srgbClr val="FBAE40"/>
          </p15:clr>
        </p15:guide>
        <p15:guide id="16" orient="horz" pos="34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1E7B6F-B417-400B-A6F6-A159CEACF55D}"/>
              </a:ext>
            </a:extLst>
          </p:cNvPr>
          <p:cNvSpPr>
            <a:spLocks noGrp="1"/>
          </p:cNvSpPr>
          <p:nvPr>
            <p:ph type="ftr" sz="quarter" idx="11"/>
          </p:nvPr>
        </p:nvSpPr>
        <p:spPr/>
        <p:txBody>
          <a:bodyPr/>
          <a:lstStyle/>
          <a:p>
            <a:r>
              <a:rPr lang="en-GB" smtClean="0"/>
              <a:t>Employer Branding</a:t>
            </a:r>
            <a:endParaRPr lang="en-GB" dirty="0"/>
          </a:p>
        </p:txBody>
      </p:sp>
      <p:sp>
        <p:nvSpPr>
          <p:cNvPr id="7" name="Slide Number Placeholder 6">
            <a:extLst>
              <a:ext uri="{FF2B5EF4-FFF2-40B4-BE49-F238E27FC236}">
                <a16:creationId xmlns:a16="http://schemas.microsoft.com/office/drawing/2014/main" id="{098EACE0-550F-46FB-A754-309398FCEB42}"/>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9" name="Picture Placeholder 8">
            <a:extLst>
              <a:ext uri="{FF2B5EF4-FFF2-40B4-BE49-F238E27FC236}">
                <a16:creationId xmlns:a16="http://schemas.microsoft.com/office/drawing/2014/main" id="{83B20616-A020-438B-B0DB-7E1A421F35C2}"/>
              </a:ext>
            </a:extLst>
          </p:cNvPr>
          <p:cNvSpPr>
            <a:spLocks noGrp="1"/>
          </p:cNvSpPr>
          <p:nvPr>
            <p:ph type="pic" sz="quarter" idx="13"/>
          </p:nvPr>
        </p:nvSpPr>
        <p:spPr>
          <a:xfrm>
            <a:off x="6919913" y="-1"/>
            <a:ext cx="5272087" cy="6166800"/>
          </a:xfrm>
          <a:prstGeom prst="rect">
            <a:avLst/>
          </a:prstGeom>
        </p:spPr>
        <p:txBody>
          <a:bodyPr anchor="ctr" anchorCtr="0"/>
          <a:lstStyle>
            <a:lvl1pPr marL="0" indent="0" algn="ctr">
              <a:buNone/>
              <a:defRPr/>
            </a:lvl1pPr>
          </a:lstStyle>
          <a:p>
            <a:r>
              <a:rPr lang="nl-NL"/>
              <a:t>Klik op het pictogram als u een afbeelding wilt toevoegen</a:t>
            </a:r>
          </a:p>
        </p:txBody>
      </p:sp>
      <p:sp>
        <p:nvSpPr>
          <p:cNvPr id="4" name="Title 3">
            <a:extLst>
              <a:ext uri="{FF2B5EF4-FFF2-40B4-BE49-F238E27FC236}">
                <a16:creationId xmlns:a16="http://schemas.microsoft.com/office/drawing/2014/main" id="{96E99759-A32D-4A26-986E-9C3C2BC9CD1C}"/>
              </a:ext>
            </a:extLst>
          </p:cNvPr>
          <p:cNvSpPr>
            <a:spLocks noGrp="1"/>
          </p:cNvSpPr>
          <p:nvPr>
            <p:ph type="title"/>
          </p:nvPr>
        </p:nvSpPr>
        <p:spPr>
          <a:xfrm>
            <a:off x="838200" y="365125"/>
            <a:ext cx="5256000" cy="1325563"/>
          </a:xfrm>
        </p:spPr>
        <p:txBody>
          <a:bodyPr/>
          <a:lstStyle/>
          <a:p>
            <a:r>
              <a:rPr lang="nl-NL"/>
              <a:t>Klik om de stijl te bewerken</a:t>
            </a:r>
            <a:endParaRPr lang="en-GB"/>
          </a:p>
        </p:txBody>
      </p:sp>
      <p:sp>
        <p:nvSpPr>
          <p:cNvPr id="13" name="Content Placeholder 8">
            <a:extLst>
              <a:ext uri="{FF2B5EF4-FFF2-40B4-BE49-F238E27FC236}">
                <a16:creationId xmlns:a16="http://schemas.microsoft.com/office/drawing/2014/main" id="{0095792C-16F1-438D-B73E-F3018B098EE2}"/>
              </a:ext>
            </a:extLst>
          </p:cNvPr>
          <p:cNvSpPr>
            <a:spLocks noGrp="1"/>
          </p:cNvSpPr>
          <p:nvPr>
            <p:ph sz="quarter" idx="14"/>
          </p:nvPr>
        </p:nvSpPr>
        <p:spPr>
          <a:xfrm>
            <a:off x="838200" y="1824563"/>
            <a:ext cx="5256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17867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eldvullende di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2B68DAC-2746-4DD1-B1CB-661BB36F92DC}"/>
              </a:ext>
            </a:extLst>
          </p:cNvPr>
          <p:cNvSpPr>
            <a:spLocks noGrp="1"/>
          </p:cNvSpPr>
          <p:nvPr>
            <p:ph type="pic" sz="quarter" idx="10"/>
          </p:nvPr>
        </p:nvSpPr>
        <p:spPr bwMode="gray">
          <a:xfrm>
            <a:off x="180177" y="0"/>
            <a:ext cx="12011823" cy="6165850"/>
          </a:xfrm>
          <a:prstGeom prst="rect">
            <a:avLst/>
          </a:prstGeom>
          <a:solidFill>
            <a:schemeClr val="bg1"/>
          </a:solidFill>
        </p:spPr>
        <p:txBody>
          <a:bodyPr anchor="ctr" anchorCtr="0"/>
          <a:lstStyle>
            <a:lvl1pPr marL="0" indent="0" algn="ctr">
              <a:buNone/>
              <a:defRPr/>
            </a:lvl1pPr>
          </a:lstStyle>
          <a:p>
            <a:r>
              <a:rPr lang="nl-NL"/>
              <a:t>Klik op het pictogram als u een afbeelding wilt toevoegen</a:t>
            </a:r>
          </a:p>
        </p:txBody>
      </p:sp>
      <p:sp>
        <p:nvSpPr>
          <p:cNvPr id="2" name="Footer Placeholder 1">
            <a:extLst>
              <a:ext uri="{FF2B5EF4-FFF2-40B4-BE49-F238E27FC236}">
                <a16:creationId xmlns:a16="http://schemas.microsoft.com/office/drawing/2014/main" id="{04B665EB-F63A-4906-8E1E-8FDBB9925494}"/>
              </a:ext>
            </a:extLst>
          </p:cNvPr>
          <p:cNvSpPr>
            <a:spLocks noGrp="1"/>
          </p:cNvSpPr>
          <p:nvPr>
            <p:ph type="ftr" sz="quarter" idx="11"/>
          </p:nvPr>
        </p:nvSpPr>
        <p:spPr/>
        <p:txBody>
          <a:bodyPr/>
          <a:lstStyle/>
          <a:p>
            <a:r>
              <a:rPr lang="en-GB" smtClean="0"/>
              <a:t>Employer Branding</a:t>
            </a:r>
            <a:endParaRPr lang="en-GB" dirty="0"/>
          </a:p>
        </p:txBody>
      </p:sp>
      <p:sp>
        <p:nvSpPr>
          <p:cNvPr id="3" name="Slide Number Placeholder 2">
            <a:extLst>
              <a:ext uri="{FF2B5EF4-FFF2-40B4-BE49-F238E27FC236}">
                <a16:creationId xmlns:a16="http://schemas.microsoft.com/office/drawing/2014/main" id="{CF4A65EF-7D01-44E4-AC76-1D7703E9B404}"/>
              </a:ext>
            </a:extLst>
          </p:cNvPr>
          <p:cNvSpPr>
            <a:spLocks noGrp="1"/>
          </p:cNvSpPr>
          <p:nvPr>
            <p:ph type="sldNum" sz="quarter" idx="12"/>
          </p:nvPr>
        </p:nvSpPr>
        <p:spPr/>
        <p:txBody>
          <a:bodyPr/>
          <a:lstStyle/>
          <a:p>
            <a:fld id="{EEC0F82C-4994-47DA-8D9B-99D78D224F6D}" type="slidenum">
              <a:rPr lang="en-GB" smtClean="0"/>
              <a:pPr/>
              <a:t>‹nr.›</a:t>
            </a:fld>
            <a:endParaRPr lang="en-GB" dirty="0"/>
          </a:p>
        </p:txBody>
      </p:sp>
      <p:sp>
        <p:nvSpPr>
          <p:cNvPr id="6" name="Content Placeholder 1">
            <a:extLst>
              <a:ext uri="{FF2B5EF4-FFF2-40B4-BE49-F238E27FC236}">
                <a16:creationId xmlns:a16="http://schemas.microsoft.com/office/drawing/2014/main" id="{4C49E2D0-0884-479D-8E72-27CE63B21996}"/>
              </a:ext>
            </a:extLst>
          </p:cNvPr>
          <p:cNvSpPr txBox="1">
            <a:spLocks/>
          </p:cNvSpPr>
          <p:nvPr userDrawn="1"/>
        </p:nvSpPr>
        <p:spPr bwMode="gray">
          <a:xfrm>
            <a:off x="-3240000" y="273049"/>
            <a:ext cx="3240000" cy="3766687"/>
          </a:xfrm>
          <a:prstGeom prst="rect">
            <a:avLst/>
          </a:prstGeom>
          <a:solidFill>
            <a:schemeClr val="bg1">
              <a:lumMod val="95000"/>
            </a:schemeClr>
          </a:solidFill>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a:t>
            </a: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pictogram</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Tree>
    <p:extLst>
      <p:ext uri="{BB962C8B-B14F-4D97-AF65-F5344CB8AC3E}">
        <p14:creationId xmlns:p14="http://schemas.microsoft.com/office/powerpoint/2010/main" val="358213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co met tite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9D46F1-7B53-49BC-AAB8-96EF24EE67CD}"/>
              </a:ext>
            </a:extLst>
          </p:cNvPr>
          <p:cNvSpPr>
            <a:spLocks noGrp="1"/>
          </p:cNvSpPr>
          <p:nvPr>
            <p:ph type="ftr" sz="quarter" idx="10"/>
          </p:nvPr>
        </p:nvSpPr>
        <p:spPr/>
        <p:txBody>
          <a:bodyPr/>
          <a:lstStyle/>
          <a:p>
            <a:r>
              <a:rPr lang="en-GB" smtClean="0"/>
              <a:t>Employer Branding</a:t>
            </a:r>
            <a:endParaRPr lang="en-GB" dirty="0"/>
          </a:p>
        </p:txBody>
      </p:sp>
      <p:sp>
        <p:nvSpPr>
          <p:cNvPr id="6" name="Slide Number Placeholder 5">
            <a:extLst>
              <a:ext uri="{FF2B5EF4-FFF2-40B4-BE49-F238E27FC236}">
                <a16:creationId xmlns:a16="http://schemas.microsoft.com/office/drawing/2014/main" id="{93742462-D01B-45AA-B53A-DF6717EC98D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4" name="Title 3">
            <a:extLst>
              <a:ext uri="{FF2B5EF4-FFF2-40B4-BE49-F238E27FC236}">
                <a16:creationId xmlns:a16="http://schemas.microsoft.com/office/drawing/2014/main" id="{1A0B8128-2B51-427E-841C-37BA6C36BD23}"/>
              </a:ext>
            </a:extLst>
          </p:cNvPr>
          <p:cNvSpPr>
            <a:spLocks noGrp="1"/>
          </p:cNvSpPr>
          <p:nvPr>
            <p:ph type="title"/>
          </p:nvPr>
        </p:nvSpPr>
        <p:spPr/>
        <p:txBody>
          <a:bodyPr/>
          <a:lstStyle/>
          <a:p>
            <a:r>
              <a:rPr lang="nl-NL"/>
              <a:t>Klik om de stijl te bewerken</a:t>
            </a:r>
            <a:endParaRPr lang="en-GB" dirty="0"/>
          </a:p>
        </p:txBody>
      </p:sp>
    </p:spTree>
    <p:extLst>
      <p:ext uri="{BB962C8B-B14F-4D97-AF65-F5344CB8AC3E}">
        <p14:creationId xmlns:p14="http://schemas.microsoft.com/office/powerpoint/2010/main" val="78156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co zonder titel">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5C4131-DFDE-4A9B-9D01-18FE7E7791CC}"/>
              </a:ext>
            </a:extLst>
          </p:cNvPr>
          <p:cNvSpPr>
            <a:spLocks noGrp="1"/>
          </p:cNvSpPr>
          <p:nvPr>
            <p:ph type="ftr" sz="quarter" idx="11"/>
          </p:nvPr>
        </p:nvSpPr>
        <p:spPr/>
        <p:txBody>
          <a:bodyPr/>
          <a:lstStyle/>
          <a:p>
            <a:r>
              <a:rPr lang="en-GB" smtClean="0"/>
              <a:t>Employer Branding</a:t>
            </a:r>
            <a:endParaRPr lang="en-GB" dirty="0"/>
          </a:p>
        </p:txBody>
      </p:sp>
      <p:sp>
        <p:nvSpPr>
          <p:cNvPr id="5" name="Slide Number Placeholder 4">
            <a:extLst>
              <a:ext uri="{FF2B5EF4-FFF2-40B4-BE49-F238E27FC236}">
                <a16:creationId xmlns:a16="http://schemas.microsoft.com/office/drawing/2014/main" id="{B2AC3F08-4BE7-4F63-AF8A-A6D4F07E2A4F}"/>
              </a:ext>
            </a:extLst>
          </p:cNvPr>
          <p:cNvSpPr>
            <a:spLocks noGrp="1"/>
          </p:cNvSpPr>
          <p:nvPr>
            <p:ph type="sldNum" sz="quarter" idx="12"/>
          </p:nvPr>
        </p:nvSpPr>
        <p:spPr/>
        <p:txBody>
          <a:bodyPr/>
          <a:lstStyle/>
          <a:p>
            <a:fld id="{EEC0F82C-4994-47DA-8D9B-99D78D224F6D}" type="slidenum">
              <a:rPr lang="en-GB" smtClean="0"/>
              <a:t>‹nr.›</a:t>
            </a:fld>
            <a:endParaRPr lang="en-GB" dirty="0"/>
          </a:p>
        </p:txBody>
      </p:sp>
    </p:spTree>
    <p:extLst>
      <p:ext uri="{BB962C8B-B14F-4D97-AF65-F5344CB8AC3E}">
        <p14:creationId xmlns:p14="http://schemas.microsoft.com/office/powerpoint/2010/main" val="22280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inddia">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448F41-8C70-41F3-8C4A-06DE09FC7E3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cture Placeholder 5">
            <a:extLst>
              <a:ext uri="{FF2B5EF4-FFF2-40B4-BE49-F238E27FC236}">
                <a16:creationId xmlns:a16="http://schemas.microsoft.com/office/drawing/2014/main" id="{81EBF5DC-7B34-4D7D-8AF3-675063B5B9EA}"/>
              </a:ext>
            </a:extLst>
          </p:cNvPr>
          <p:cNvSpPr>
            <a:spLocks noGrp="1"/>
          </p:cNvSpPr>
          <p:nvPr>
            <p:ph type="pic" sz="quarter" idx="14" hasCustomPrompt="1"/>
          </p:nvPr>
        </p:nvSpPr>
        <p:spPr>
          <a:xfrm>
            <a:off x="0" y="0"/>
            <a:ext cx="12192000" cy="6858000"/>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hasCustomPrompt="1"/>
          </p:nvPr>
        </p:nvSpPr>
        <p:spPr bwMode="gray">
          <a:xfrm>
            <a:off x="0" y="2895600"/>
            <a:ext cx="7962900" cy="2806540"/>
          </a:xfrm>
          <a:prstGeom prst="rect">
            <a:avLst/>
          </a:prstGeom>
          <a:solidFill>
            <a:srgbClr val="006ACA">
              <a:alpha val="65000"/>
            </a:srgbClr>
          </a:solidFill>
        </p:spPr>
        <p:txBody>
          <a:bodyPr lIns="1008000" tIns="360000" bIns="720000" anchor="t" anchorCtr="0"/>
          <a:lstStyle>
            <a:lvl1pPr algn="l">
              <a:lnSpc>
                <a:spcPct val="85000"/>
              </a:lnSpc>
              <a:spcBef>
                <a:spcPts val="600"/>
              </a:spcBef>
              <a:defRPr sz="4800" b="0" kern="1100" baseline="0">
                <a:solidFill>
                  <a:schemeClr val="bg1"/>
                </a:solidFill>
              </a:defRPr>
            </a:lvl1pPr>
          </a:lstStyle>
          <a:p>
            <a:r>
              <a:rPr lang="nl-NL" dirty="0"/>
              <a:t>Titel van de end slide over twee regels</a:t>
            </a:r>
            <a:endParaRPr lang="en-GB" dirty="0"/>
          </a:p>
        </p:txBody>
      </p:sp>
      <p:sp>
        <p:nvSpPr>
          <p:cNvPr id="10" name="Content Placeholder 1">
            <a:extLst>
              <a:ext uri="{FF2B5EF4-FFF2-40B4-BE49-F238E27FC236}">
                <a16:creationId xmlns:a16="http://schemas.microsoft.com/office/drawing/2014/main" id="{3F841CB3-E667-49DC-8825-0684AFF1763D}"/>
              </a:ext>
            </a:extLst>
          </p:cNvPr>
          <p:cNvSpPr txBox="1">
            <a:spLocks/>
          </p:cNvSpPr>
          <p:nvPr userDrawn="1"/>
        </p:nvSpPr>
        <p:spPr bwMode="gray">
          <a:xfrm>
            <a:off x="-3240000" y="273050"/>
            <a:ext cx="3240000" cy="32956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Einddia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
        <p:nvSpPr>
          <p:cNvPr id="20" name="Text Placeholder 10">
            <a:extLst>
              <a:ext uri="{FF2B5EF4-FFF2-40B4-BE49-F238E27FC236}">
                <a16:creationId xmlns:a16="http://schemas.microsoft.com/office/drawing/2014/main" id="{B47D7442-BD18-4C99-9F6F-9B34451CEB63}"/>
              </a:ext>
            </a:extLst>
          </p:cNvPr>
          <p:cNvSpPr>
            <a:spLocks noGrp="1"/>
          </p:cNvSpPr>
          <p:nvPr>
            <p:ph type="body" sz="quarter" idx="11" hasCustomPrompt="1"/>
          </p:nvPr>
        </p:nvSpPr>
        <p:spPr bwMode="gray">
          <a:xfrm>
            <a:off x="1055688" y="4872735"/>
            <a:ext cx="4640262" cy="643828"/>
          </a:xfrm>
          <a:prstGeom prst="rect">
            <a:avLst/>
          </a:prstGeom>
        </p:spPr>
        <p:txBody>
          <a:bodyPr/>
          <a:lstStyle>
            <a:lvl1pPr marL="0" indent="0">
              <a:buNone/>
              <a:defRPr sz="1400">
                <a:solidFill>
                  <a:schemeClr val="bg1"/>
                </a:solidFill>
              </a:defRPr>
            </a:lvl1pPr>
          </a:lstStyle>
          <a:p>
            <a:pPr lvl="0"/>
            <a:r>
              <a:rPr lang="en-US" dirty="0"/>
              <a:t>Extra </a:t>
            </a:r>
            <a:r>
              <a:rPr lang="en-US" dirty="0" err="1"/>
              <a:t>tekst</a:t>
            </a:r>
            <a:endParaRPr lang="nl-NL" dirty="0"/>
          </a:p>
        </p:txBody>
      </p:sp>
      <p:sp>
        <p:nvSpPr>
          <p:cNvPr id="17" name="Logo">
            <a:extLst>
              <a:ext uri="{FF2B5EF4-FFF2-40B4-BE49-F238E27FC236}">
                <a16:creationId xmlns:a16="http://schemas.microsoft.com/office/drawing/2014/main" id="{822B419A-D877-4C73-A2B0-D3DAD31ED9B9}"/>
              </a:ext>
            </a:extLst>
          </p:cNvPr>
          <p:cNvSpPr>
            <a:spLocks noGrp="1" noChangeAspect="1"/>
          </p:cNvSpPr>
          <p:nvPr>
            <p:ph type="body" sz="quarter" idx="13" hasCustomPrompt="1"/>
          </p:nvPr>
        </p:nvSpPr>
        <p:spPr>
          <a:xfrm>
            <a:off x="5872163" y="4959411"/>
            <a:ext cx="1945862" cy="540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lvl1pPr>
          </a:lstStyle>
          <a:p>
            <a:pPr lvl="0"/>
            <a:r>
              <a:rPr lang="en-US"/>
              <a:t> </a:t>
            </a:r>
            <a:endParaRPr lang="en-GB"/>
          </a:p>
        </p:txBody>
      </p:sp>
    </p:spTree>
    <p:extLst>
      <p:ext uri="{BB962C8B-B14F-4D97-AF65-F5344CB8AC3E}">
        <p14:creationId xmlns:p14="http://schemas.microsoft.com/office/powerpoint/2010/main" val="970092498"/>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rtdia">
    <p:bg bwMode="gray">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2284892-7C9A-4D04-8847-F17135B58BD5}"/>
              </a:ext>
            </a:extLst>
          </p:cNvPr>
          <p:cNvSpPr/>
          <p:nvPr userDrawn="1"/>
        </p:nvSpPr>
        <p:spPr bwMode="hidden">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a:p>
        </p:txBody>
      </p:sp>
      <p:sp>
        <p:nvSpPr>
          <p:cNvPr id="6" name="Picture Placeholder 5">
            <a:extLst>
              <a:ext uri="{FF2B5EF4-FFF2-40B4-BE49-F238E27FC236}">
                <a16:creationId xmlns:a16="http://schemas.microsoft.com/office/drawing/2014/main" id="{79A20C14-327D-4371-A60F-18A16F26AF4C}"/>
              </a:ext>
            </a:extLst>
          </p:cNvPr>
          <p:cNvSpPr>
            <a:spLocks noGrp="1"/>
          </p:cNvSpPr>
          <p:nvPr>
            <p:ph type="pic" sz="quarter" idx="14" hasCustomPrompt="1"/>
          </p:nvPr>
        </p:nvSpPr>
        <p:spPr>
          <a:xfrm>
            <a:off x="0" y="0"/>
            <a:ext cx="12192000" cy="6858000"/>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p:nvPr>
        </p:nvSpPr>
        <p:spPr bwMode="gray">
          <a:xfrm>
            <a:off x="0" y="2285999"/>
            <a:ext cx="8572500" cy="3423600"/>
          </a:xfrm>
          <a:prstGeom prst="rect">
            <a:avLst/>
          </a:prstGeom>
          <a:solidFill>
            <a:srgbClr val="006ACA">
              <a:alpha val="65000"/>
            </a:srgbClr>
          </a:solidFill>
        </p:spPr>
        <p:txBody>
          <a:bodyPr lIns="1008000" tIns="360000" bIns="720000" anchor="t" anchorCtr="0"/>
          <a:lstStyle>
            <a:lvl1pPr algn="l">
              <a:lnSpc>
                <a:spcPct val="85000"/>
              </a:lnSpc>
              <a:spcBef>
                <a:spcPts val="600"/>
              </a:spcBef>
              <a:defRPr sz="4800" b="0" kern="1100" baseline="0">
                <a:solidFill>
                  <a:schemeClr val="bg1"/>
                </a:solidFill>
              </a:defRPr>
            </a:lvl1pPr>
          </a:lstStyle>
          <a:p>
            <a:r>
              <a:rPr lang="nl-NL"/>
              <a:t>Klik om de stijl te bewerken</a:t>
            </a:r>
            <a:endParaRPr lang="en-GB" dirty="0"/>
          </a:p>
        </p:txBody>
      </p:sp>
      <p:sp>
        <p:nvSpPr>
          <p:cNvPr id="11" name="Text Placeholder 10">
            <a:extLst>
              <a:ext uri="{FF2B5EF4-FFF2-40B4-BE49-F238E27FC236}">
                <a16:creationId xmlns:a16="http://schemas.microsoft.com/office/drawing/2014/main" id="{AB17EE28-757F-428A-9BFB-5CEB26EFECBD}"/>
              </a:ext>
            </a:extLst>
          </p:cNvPr>
          <p:cNvSpPr>
            <a:spLocks noGrp="1"/>
          </p:cNvSpPr>
          <p:nvPr>
            <p:ph type="body" sz="quarter" idx="10" hasCustomPrompt="1"/>
          </p:nvPr>
        </p:nvSpPr>
        <p:spPr bwMode="gray">
          <a:xfrm>
            <a:off x="1055688" y="4381500"/>
            <a:ext cx="4640262" cy="271463"/>
          </a:xfrm>
          <a:prstGeom prst="rect">
            <a:avLst/>
          </a:prstGeom>
        </p:spPr>
        <p:txBody>
          <a:bodyPr/>
          <a:lstStyle>
            <a:lvl1pPr marL="0" indent="0" algn="l">
              <a:buNone/>
              <a:defRPr>
                <a:solidFill>
                  <a:schemeClr val="bg1"/>
                </a:solidFill>
              </a:defRPr>
            </a:lvl1pPr>
          </a:lstStyle>
          <a:p>
            <a:pPr lvl="0"/>
            <a:r>
              <a:rPr lang="en-US" dirty="0" err="1"/>
              <a:t>Naam</a:t>
            </a:r>
            <a:r>
              <a:rPr lang="en-US" dirty="0"/>
              <a:t> </a:t>
            </a:r>
            <a:r>
              <a:rPr lang="en-US" dirty="0" err="1"/>
              <a:t>presentator</a:t>
            </a:r>
            <a:endParaRPr lang="nl-NL" dirty="0"/>
          </a:p>
        </p:txBody>
      </p:sp>
      <p:sp>
        <p:nvSpPr>
          <p:cNvPr id="12" name="Text Placeholder 10">
            <a:extLst>
              <a:ext uri="{FF2B5EF4-FFF2-40B4-BE49-F238E27FC236}">
                <a16:creationId xmlns:a16="http://schemas.microsoft.com/office/drawing/2014/main" id="{3F8013B4-BA6D-4761-B5F0-F88EA95BB5CF}"/>
              </a:ext>
            </a:extLst>
          </p:cNvPr>
          <p:cNvSpPr>
            <a:spLocks noGrp="1"/>
          </p:cNvSpPr>
          <p:nvPr>
            <p:ph type="body" sz="quarter" idx="11" hasCustomPrompt="1"/>
          </p:nvPr>
        </p:nvSpPr>
        <p:spPr bwMode="gray">
          <a:xfrm>
            <a:off x="1055688" y="4693444"/>
            <a:ext cx="4640262" cy="230982"/>
          </a:xfrm>
          <a:prstGeom prst="rect">
            <a:avLst/>
          </a:prstGeom>
        </p:spPr>
        <p:txBody>
          <a:bodyPr/>
          <a:lstStyle>
            <a:lvl1pPr marL="0" indent="0" algn="l">
              <a:buNone/>
              <a:defRPr sz="1400">
                <a:solidFill>
                  <a:schemeClr val="bg1"/>
                </a:solidFill>
              </a:defRPr>
            </a:lvl1pPr>
          </a:lstStyle>
          <a:p>
            <a:pPr lvl="0"/>
            <a:r>
              <a:rPr lang="en-US" dirty="0" err="1"/>
              <a:t>Functie</a:t>
            </a:r>
            <a:endParaRPr lang="nl-NL" dirty="0"/>
          </a:p>
        </p:txBody>
      </p:sp>
      <p:sp>
        <p:nvSpPr>
          <p:cNvPr id="13" name="Text Placeholder 10">
            <a:extLst>
              <a:ext uri="{FF2B5EF4-FFF2-40B4-BE49-F238E27FC236}">
                <a16:creationId xmlns:a16="http://schemas.microsoft.com/office/drawing/2014/main" id="{B0E9A76D-C11C-4B6B-B990-A5DAACAAE37E}"/>
              </a:ext>
            </a:extLst>
          </p:cNvPr>
          <p:cNvSpPr>
            <a:spLocks noGrp="1"/>
          </p:cNvSpPr>
          <p:nvPr>
            <p:ph type="body" sz="quarter" idx="12" hasCustomPrompt="1"/>
          </p:nvPr>
        </p:nvSpPr>
        <p:spPr bwMode="gray">
          <a:xfrm>
            <a:off x="1055688" y="5198269"/>
            <a:ext cx="4640262" cy="230982"/>
          </a:xfrm>
          <a:prstGeom prst="rect">
            <a:avLst/>
          </a:prstGeom>
        </p:spPr>
        <p:txBody>
          <a:bodyPr/>
          <a:lstStyle>
            <a:lvl1pPr marL="0" indent="0" algn="l">
              <a:buNone/>
              <a:defRPr sz="1400">
                <a:solidFill>
                  <a:schemeClr val="bg1"/>
                </a:solidFill>
              </a:defRPr>
            </a:lvl1pPr>
          </a:lstStyle>
          <a:p>
            <a:pPr lvl="0"/>
            <a:r>
              <a:rPr lang="en-US" dirty="0"/>
              <a:t>Datum</a:t>
            </a:r>
            <a:endParaRPr lang="nl-NL" dirty="0"/>
          </a:p>
        </p:txBody>
      </p:sp>
      <p:sp>
        <p:nvSpPr>
          <p:cNvPr id="40" name="Content Placeholder 1">
            <a:extLst>
              <a:ext uri="{FF2B5EF4-FFF2-40B4-BE49-F238E27FC236}">
                <a16:creationId xmlns:a16="http://schemas.microsoft.com/office/drawing/2014/main" id="{7044AF3B-4B52-4270-B333-4061C20953E5}"/>
              </a:ext>
            </a:extLst>
          </p:cNvPr>
          <p:cNvSpPr txBox="1">
            <a:spLocks/>
          </p:cNvSpPr>
          <p:nvPr userDrawn="1"/>
        </p:nvSpPr>
        <p:spPr bwMode="gray">
          <a:xfrm>
            <a:off x="-3240000" y="273050"/>
            <a:ext cx="3240000" cy="31559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Startdia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
        <p:nvSpPr>
          <p:cNvPr id="4" name="Logo">
            <a:extLst>
              <a:ext uri="{FF2B5EF4-FFF2-40B4-BE49-F238E27FC236}">
                <a16:creationId xmlns:a16="http://schemas.microsoft.com/office/drawing/2014/main" id="{1E916F31-1FC7-4F18-AD4D-08308973A583}"/>
              </a:ext>
            </a:extLst>
          </p:cNvPr>
          <p:cNvSpPr>
            <a:spLocks noGrp="1"/>
          </p:cNvSpPr>
          <p:nvPr>
            <p:ph type="body" sz="quarter" idx="13" hasCustomPrompt="1"/>
          </p:nvPr>
        </p:nvSpPr>
        <p:spPr>
          <a:xfrm>
            <a:off x="6178775" y="4873011"/>
            <a:ext cx="2257200" cy="6264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lvl1pPr>
          </a:lstStyle>
          <a:p>
            <a:pPr lvl="0"/>
            <a:r>
              <a:rPr lang="en-US"/>
              <a:t> </a:t>
            </a:r>
            <a:endParaRPr lang="en-GB"/>
          </a:p>
        </p:txBody>
      </p:sp>
    </p:spTree>
    <p:extLst>
      <p:ext uri="{BB962C8B-B14F-4D97-AF65-F5344CB8AC3E}">
        <p14:creationId xmlns:p14="http://schemas.microsoft.com/office/powerpoint/2010/main" val="1354329161"/>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oofdstukdia">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41395-775A-4B7A-BF16-80C8DCAA4E3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cture Placeholder 5">
            <a:extLst>
              <a:ext uri="{FF2B5EF4-FFF2-40B4-BE49-F238E27FC236}">
                <a16:creationId xmlns:a16="http://schemas.microsoft.com/office/drawing/2014/main" id="{4116D30C-86C3-4D1D-887C-36906A57B079}"/>
              </a:ext>
            </a:extLst>
          </p:cNvPr>
          <p:cNvSpPr>
            <a:spLocks noGrp="1"/>
          </p:cNvSpPr>
          <p:nvPr>
            <p:ph type="pic" sz="quarter" idx="14" hasCustomPrompt="1"/>
          </p:nvPr>
        </p:nvSpPr>
        <p:spPr>
          <a:xfrm>
            <a:off x="0" y="0"/>
            <a:ext cx="12192000" cy="6156239"/>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p:nvPr>
        </p:nvSpPr>
        <p:spPr bwMode="gray">
          <a:xfrm>
            <a:off x="-1" y="2450383"/>
            <a:ext cx="9768689" cy="1664417"/>
          </a:xfrm>
          <a:prstGeom prst="rect">
            <a:avLst/>
          </a:prstGeom>
          <a:solidFill>
            <a:srgbClr val="006ACA">
              <a:alpha val="65000"/>
            </a:srgbClr>
          </a:solidFill>
        </p:spPr>
        <p:txBody>
          <a:bodyPr lIns="720000" tIns="306000" rIns="108000" bIns="306000" anchor="t" anchorCtr="0">
            <a:noAutofit/>
          </a:bodyPr>
          <a:lstStyle>
            <a:lvl1pPr algn="l">
              <a:lnSpc>
                <a:spcPct val="85000"/>
              </a:lnSpc>
              <a:spcBef>
                <a:spcPts val="0"/>
              </a:spcBef>
              <a:defRPr sz="4000" b="0" kern="1100" baseline="0">
                <a:solidFill>
                  <a:schemeClr val="bg1"/>
                </a:solidFill>
              </a:defRPr>
            </a:lvl1pPr>
          </a:lstStyle>
          <a:p>
            <a:r>
              <a:rPr lang="nl-NL"/>
              <a:t>Klik om de stijl te bewerken</a:t>
            </a:r>
            <a:endParaRPr lang="en-GB" dirty="0"/>
          </a:p>
        </p:txBody>
      </p:sp>
      <p:sp>
        <p:nvSpPr>
          <p:cNvPr id="10" name="Rectangle 9">
            <a:extLst>
              <a:ext uri="{FF2B5EF4-FFF2-40B4-BE49-F238E27FC236}">
                <a16:creationId xmlns:a16="http://schemas.microsoft.com/office/drawing/2014/main" id="{E7DEE0BC-CA4F-4883-8693-29DD47940B8B}"/>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a:extLst>
              <a:ext uri="{FF2B5EF4-FFF2-40B4-BE49-F238E27FC236}">
                <a16:creationId xmlns:a16="http://schemas.microsoft.com/office/drawing/2014/main" id="{8129E1C5-DBD8-4EB1-888A-D9DC64D8DC0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bwMode="gray">
          <a:xfrm>
            <a:off x="11418514" y="6318166"/>
            <a:ext cx="447675" cy="377907"/>
          </a:xfrm>
          <a:prstGeom prst="rect">
            <a:avLst/>
          </a:prstGeom>
        </p:spPr>
      </p:pic>
      <p:sp>
        <p:nvSpPr>
          <p:cNvPr id="16" name="Content Placeholder 1">
            <a:extLst>
              <a:ext uri="{FF2B5EF4-FFF2-40B4-BE49-F238E27FC236}">
                <a16:creationId xmlns:a16="http://schemas.microsoft.com/office/drawing/2014/main" id="{1C61E082-8323-4286-AE15-5D8459762329}"/>
              </a:ext>
            </a:extLst>
          </p:cNvPr>
          <p:cNvSpPr txBox="1">
            <a:spLocks/>
          </p:cNvSpPr>
          <p:nvPr userDrawn="1"/>
        </p:nvSpPr>
        <p:spPr bwMode="gray">
          <a:xfrm>
            <a:off x="-3240000" y="273050"/>
            <a:ext cx="3240000" cy="31559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Hoofdstukdia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Tree>
    <p:extLst>
      <p:ext uri="{BB962C8B-B14F-4D97-AF65-F5344CB8AC3E}">
        <p14:creationId xmlns:p14="http://schemas.microsoft.com/office/powerpoint/2010/main" val="963981737"/>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
    <p:bg bwMode="gray">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AD1F6C-4288-4194-8B3B-BD34F5901C4A}"/>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Footer Placeholder 4">
            <a:extLst>
              <a:ext uri="{FF2B5EF4-FFF2-40B4-BE49-F238E27FC236}">
                <a16:creationId xmlns:a16="http://schemas.microsoft.com/office/drawing/2014/main" id="{52172AF8-2858-4875-979F-A10C1ECEB2A2}"/>
              </a:ext>
            </a:extLst>
          </p:cNvPr>
          <p:cNvSpPr>
            <a:spLocks noGrp="1"/>
          </p:cNvSpPr>
          <p:nvPr>
            <p:ph type="ftr" sz="quarter" idx="11"/>
          </p:nvPr>
        </p:nvSpPr>
        <p:spPr bwMode="gray"/>
        <p:txBody>
          <a:bodyPr/>
          <a:lstStyle/>
          <a:p>
            <a:r>
              <a:rPr lang="en-GB" smtClean="0"/>
              <a:t>Recruitment</a:t>
            </a:r>
            <a:endParaRPr lang="en-GB" dirty="0"/>
          </a:p>
        </p:txBody>
      </p:sp>
      <p:sp>
        <p:nvSpPr>
          <p:cNvPr id="6" name="Slide Number Placeholder 5">
            <a:extLst>
              <a:ext uri="{FF2B5EF4-FFF2-40B4-BE49-F238E27FC236}">
                <a16:creationId xmlns:a16="http://schemas.microsoft.com/office/drawing/2014/main" id="{75326E91-5FEA-4222-A63C-016D192BFC16}"/>
              </a:ext>
            </a:extLst>
          </p:cNvPr>
          <p:cNvSpPr>
            <a:spLocks noGrp="1"/>
          </p:cNvSpPr>
          <p:nvPr>
            <p:ph type="sldNum" sz="quarter" idx="12"/>
          </p:nvPr>
        </p:nvSpPr>
        <p:spPr bwMode="gray"/>
        <p:txBody>
          <a:bodyPr/>
          <a:lstStyle/>
          <a:p>
            <a:fld id="{EEC0F82C-4994-47DA-8D9B-99D78D224F6D}" type="slidenum">
              <a:rPr lang="en-GB" smtClean="0"/>
              <a:t>‹nr.›</a:t>
            </a:fld>
            <a:endParaRPr lang="en-GB" dirty="0"/>
          </a:p>
        </p:txBody>
      </p:sp>
      <p:sp>
        <p:nvSpPr>
          <p:cNvPr id="4" name="Title 3">
            <a:extLst>
              <a:ext uri="{FF2B5EF4-FFF2-40B4-BE49-F238E27FC236}">
                <a16:creationId xmlns:a16="http://schemas.microsoft.com/office/drawing/2014/main" id="{AB36A290-E48A-4861-A14A-DB0D867AEE2D}"/>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p:nvPr>
        </p:nvSpPr>
        <p:spPr>
          <a:xfrm>
            <a:off x="838200" y="1824563"/>
            <a:ext cx="10530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3179257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blauw">
    <p:bg>
      <p:bgPr>
        <a:solidFill>
          <a:srgbClr val="006AC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210E12-B316-48D4-9417-F0656BBC5F55}"/>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C2A52C00-1F7E-4D0E-95B1-C9A585D40C8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bwMode="gray">
          <a:xfrm>
            <a:off x="11418514" y="6318166"/>
            <a:ext cx="447675" cy="377907"/>
          </a:xfrm>
          <a:prstGeom prst="rect">
            <a:avLst/>
          </a:prstGeom>
        </p:spPr>
      </p:pic>
      <p:sp>
        <p:nvSpPr>
          <p:cNvPr id="3" name="Content Placeholder 2">
            <a:extLst>
              <a:ext uri="{FF2B5EF4-FFF2-40B4-BE49-F238E27FC236}">
                <a16:creationId xmlns:a16="http://schemas.microsoft.com/office/drawing/2014/main" id="{DC389B5C-A374-46FA-89AC-805B0EEC7969}"/>
              </a:ext>
            </a:extLst>
          </p:cNvPr>
          <p:cNvSpPr>
            <a:spLocks noGrp="1"/>
          </p:cNvSpPr>
          <p:nvPr>
            <p:ph idx="1"/>
          </p:nvPr>
        </p:nvSpPr>
        <p:spPr bwMode="black">
          <a:xfrm>
            <a:off x="838200" y="1825625"/>
            <a:ext cx="10515600" cy="4351338"/>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p:txBody>
      </p:sp>
      <p:sp>
        <p:nvSpPr>
          <p:cNvPr id="4" name="Footer Placeholder 3">
            <a:extLst>
              <a:ext uri="{FF2B5EF4-FFF2-40B4-BE49-F238E27FC236}">
                <a16:creationId xmlns:a16="http://schemas.microsoft.com/office/drawing/2014/main" id="{C590461A-C3E2-4521-91B5-87525835ED28}"/>
              </a:ext>
            </a:extLst>
          </p:cNvPr>
          <p:cNvSpPr>
            <a:spLocks noGrp="1"/>
          </p:cNvSpPr>
          <p:nvPr>
            <p:ph type="ftr" sz="quarter" idx="10"/>
          </p:nvPr>
        </p:nvSpPr>
        <p:spPr/>
        <p:txBody>
          <a:bodyPr/>
          <a:lstStyle/>
          <a:p>
            <a:r>
              <a:rPr lang="en-GB" smtClean="0"/>
              <a:t>Recruitment</a:t>
            </a:r>
            <a:endParaRPr lang="en-GB" dirty="0"/>
          </a:p>
        </p:txBody>
      </p:sp>
      <p:sp>
        <p:nvSpPr>
          <p:cNvPr id="5" name="Slide Number Placeholder 4">
            <a:extLst>
              <a:ext uri="{FF2B5EF4-FFF2-40B4-BE49-F238E27FC236}">
                <a16:creationId xmlns:a16="http://schemas.microsoft.com/office/drawing/2014/main" id="{EB4F4B01-F554-4158-ADD1-2BFF4726F8F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6" name="Title 5">
            <a:extLst>
              <a:ext uri="{FF2B5EF4-FFF2-40B4-BE49-F238E27FC236}">
                <a16:creationId xmlns:a16="http://schemas.microsoft.com/office/drawing/2014/main" id="{ADFD2F7C-3751-48A9-8926-5298C61DCBCB}"/>
              </a:ext>
            </a:extLst>
          </p:cNvPr>
          <p:cNvSpPr>
            <a:spLocks noGrp="1"/>
          </p:cNvSpPr>
          <p:nvPr>
            <p:ph type="title"/>
          </p:nvPr>
        </p:nvSpPr>
        <p:spPr bwMode="black"/>
        <p:txBody>
          <a:bodyPr/>
          <a:lstStyle>
            <a:lvl1pPr>
              <a:defRPr>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82500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grijs">
    <p:bg>
      <p:bgPr>
        <a:solidFill>
          <a:srgbClr val="64656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1717DC-3F94-4B63-A237-0FE1D4B04FC2}"/>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5EA16335-DFB1-43C4-86B9-FF87C906497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bwMode="gray">
          <a:xfrm>
            <a:off x="11418514" y="6318166"/>
            <a:ext cx="447675" cy="377907"/>
          </a:xfrm>
          <a:prstGeom prst="rect">
            <a:avLst/>
          </a:prstGeom>
        </p:spPr>
      </p:pic>
      <p:sp>
        <p:nvSpPr>
          <p:cNvPr id="3" name="Content Placeholder 2">
            <a:extLst>
              <a:ext uri="{FF2B5EF4-FFF2-40B4-BE49-F238E27FC236}">
                <a16:creationId xmlns:a16="http://schemas.microsoft.com/office/drawing/2014/main" id="{DC389B5C-A374-46FA-89AC-805B0EEC7969}"/>
              </a:ext>
            </a:extLst>
          </p:cNvPr>
          <p:cNvSpPr>
            <a:spLocks noGrp="1"/>
          </p:cNvSpPr>
          <p:nvPr>
            <p:ph idx="1"/>
          </p:nvPr>
        </p:nvSpPr>
        <p:spPr bwMode="black">
          <a:xfrm>
            <a:off x="838200" y="1825625"/>
            <a:ext cx="10515600" cy="4351338"/>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p:txBody>
      </p:sp>
      <p:sp>
        <p:nvSpPr>
          <p:cNvPr id="4" name="Footer Placeholder 3">
            <a:extLst>
              <a:ext uri="{FF2B5EF4-FFF2-40B4-BE49-F238E27FC236}">
                <a16:creationId xmlns:a16="http://schemas.microsoft.com/office/drawing/2014/main" id="{6C27F66D-A0B1-4B09-8A6E-956916B91CDC}"/>
              </a:ext>
            </a:extLst>
          </p:cNvPr>
          <p:cNvSpPr>
            <a:spLocks noGrp="1"/>
          </p:cNvSpPr>
          <p:nvPr>
            <p:ph type="ftr" sz="quarter" idx="10"/>
          </p:nvPr>
        </p:nvSpPr>
        <p:spPr/>
        <p:txBody>
          <a:bodyPr/>
          <a:lstStyle/>
          <a:p>
            <a:r>
              <a:rPr lang="en-GB" smtClean="0"/>
              <a:t>Recruitment</a:t>
            </a:r>
            <a:endParaRPr lang="en-GB" dirty="0"/>
          </a:p>
        </p:txBody>
      </p:sp>
      <p:sp>
        <p:nvSpPr>
          <p:cNvPr id="5" name="Slide Number Placeholder 4">
            <a:extLst>
              <a:ext uri="{FF2B5EF4-FFF2-40B4-BE49-F238E27FC236}">
                <a16:creationId xmlns:a16="http://schemas.microsoft.com/office/drawing/2014/main" id="{847E99CE-7250-403B-B1DD-EEC664520BEA}"/>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6" name="Title 5">
            <a:extLst>
              <a:ext uri="{FF2B5EF4-FFF2-40B4-BE49-F238E27FC236}">
                <a16:creationId xmlns:a16="http://schemas.microsoft.com/office/drawing/2014/main" id="{08837B44-B34D-45B0-918E-167533A3CDB6}"/>
              </a:ext>
            </a:extLst>
          </p:cNvPr>
          <p:cNvSpPr>
            <a:spLocks noGrp="1"/>
          </p:cNvSpPr>
          <p:nvPr>
            <p:ph type="title"/>
          </p:nvPr>
        </p:nvSpPr>
        <p:spPr bwMode="black"/>
        <p:txBody>
          <a:bodyPr/>
          <a:lstStyle>
            <a:lvl1pPr>
              <a:defRPr>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1979883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oofdstukdia">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41395-775A-4B7A-BF16-80C8DCAA4E3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cture Placeholder 5">
            <a:extLst>
              <a:ext uri="{FF2B5EF4-FFF2-40B4-BE49-F238E27FC236}">
                <a16:creationId xmlns:a16="http://schemas.microsoft.com/office/drawing/2014/main" id="{4116D30C-86C3-4D1D-887C-36906A57B079}"/>
              </a:ext>
            </a:extLst>
          </p:cNvPr>
          <p:cNvSpPr>
            <a:spLocks noGrp="1"/>
          </p:cNvSpPr>
          <p:nvPr>
            <p:ph type="pic" sz="quarter" idx="14" hasCustomPrompt="1"/>
          </p:nvPr>
        </p:nvSpPr>
        <p:spPr>
          <a:xfrm>
            <a:off x="0" y="0"/>
            <a:ext cx="12192000" cy="6156239"/>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p:nvPr>
        </p:nvSpPr>
        <p:spPr bwMode="gray">
          <a:xfrm>
            <a:off x="-1" y="2450383"/>
            <a:ext cx="9768689" cy="1664417"/>
          </a:xfrm>
          <a:prstGeom prst="rect">
            <a:avLst/>
          </a:prstGeom>
          <a:solidFill>
            <a:srgbClr val="006ACA">
              <a:alpha val="65000"/>
            </a:srgbClr>
          </a:solidFill>
        </p:spPr>
        <p:txBody>
          <a:bodyPr lIns="720000" tIns="306000" rIns="108000" bIns="306000" anchor="t" anchorCtr="0">
            <a:noAutofit/>
          </a:bodyPr>
          <a:lstStyle>
            <a:lvl1pPr algn="l">
              <a:lnSpc>
                <a:spcPct val="85000"/>
              </a:lnSpc>
              <a:spcBef>
                <a:spcPts val="0"/>
              </a:spcBef>
              <a:defRPr sz="4000" b="0" kern="1100" baseline="0">
                <a:solidFill>
                  <a:schemeClr val="bg1"/>
                </a:solidFill>
              </a:defRPr>
            </a:lvl1pPr>
          </a:lstStyle>
          <a:p>
            <a:r>
              <a:rPr lang="nl-NL"/>
              <a:t>Klik om de stijl te bewerken</a:t>
            </a:r>
            <a:endParaRPr lang="en-GB" dirty="0"/>
          </a:p>
        </p:txBody>
      </p:sp>
      <p:sp>
        <p:nvSpPr>
          <p:cNvPr id="10" name="Rectangle 9">
            <a:extLst>
              <a:ext uri="{FF2B5EF4-FFF2-40B4-BE49-F238E27FC236}">
                <a16:creationId xmlns:a16="http://schemas.microsoft.com/office/drawing/2014/main" id="{E7DEE0BC-CA4F-4883-8693-29DD47940B8B}"/>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a:extLst>
              <a:ext uri="{FF2B5EF4-FFF2-40B4-BE49-F238E27FC236}">
                <a16:creationId xmlns:a16="http://schemas.microsoft.com/office/drawing/2014/main" id="{8129E1C5-DBD8-4EB1-888A-D9DC64D8DC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gray">
          <a:xfrm>
            <a:off x="11418514" y="6318166"/>
            <a:ext cx="447675" cy="377907"/>
          </a:xfrm>
          <a:prstGeom prst="rect">
            <a:avLst/>
          </a:prstGeom>
        </p:spPr>
      </p:pic>
      <p:sp>
        <p:nvSpPr>
          <p:cNvPr id="16" name="Content Placeholder 1">
            <a:extLst>
              <a:ext uri="{FF2B5EF4-FFF2-40B4-BE49-F238E27FC236}">
                <a16:creationId xmlns:a16="http://schemas.microsoft.com/office/drawing/2014/main" id="{1C61E082-8323-4286-AE15-5D8459762329}"/>
              </a:ext>
            </a:extLst>
          </p:cNvPr>
          <p:cNvSpPr txBox="1">
            <a:spLocks/>
          </p:cNvSpPr>
          <p:nvPr userDrawn="1"/>
        </p:nvSpPr>
        <p:spPr bwMode="gray">
          <a:xfrm>
            <a:off x="-3240000" y="273050"/>
            <a:ext cx="3240000" cy="31559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Hoofdstukdia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Tree>
    <p:extLst>
      <p:ext uri="{BB962C8B-B14F-4D97-AF65-F5344CB8AC3E}">
        <p14:creationId xmlns:p14="http://schemas.microsoft.com/office/powerpoint/2010/main" val="846721469"/>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koloms tekstdi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1E7B6F-B417-400B-A6F6-A159CEACF55D}"/>
              </a:ext>
            </a:extLst>
          </p:cNvPr>
          <p:cNvSpPr>
            <a:spLocks noGrp="1"/>
          </p:cNvSpPr>
          <p:nvPr>
            <p:ph type="ftr" sz="quarter" idx="11"/>
          </p:nvPr>
        </p:nvSpPr>
        <p:spPr/>
        <p:txBody>
          <a:bodyPr/>
          <a:lstStyle/>
          <a:p>
            <a:r>
              <a:rPr lang="en-GB" smtClean="0"/>
              <a:t>Recruitment</a:t>
            </a:r>
            <a:endParaRPr lang="en-GB" dirty="0"/>
          </a:p>
        </p:txBody>
      </p:sp>
      <p:sp>
        <p:nvSpPr>
          <p:cNvPr id="7" name="Slide Number Placeholder 6">
            <a:extLst>
              <a:ext uri="{FF2B5EF4-FFF2-40B4-BE49-F238E27FC236}">
                <a16:creationId xmlns:a16="http://schemas.microsoft.com/office/drawing/2014/main" id="{098EACE0-550F-46FB-A754-309398FCEB42}"/>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5" name="Title 4">
            <a:extLst>
              <a:ext uri="{FF2B5EF4-FFF2-40B4-BE49-F238E27FC236}">
                <a16:creationId xmlns:a16="http://schemas.microsoft.com/office/drawing/2014/main" id="{498468A7-BF7B-4BC1-954C-6176F08AD395}"/>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9" name="Content Placeholder 8">
            <a:extLst>
              <a:ext uri="{FF2B5EF4-FFF2-40B4-BE49-F238E27FC236}">
                <a16:creationId xmlns:a16="http://schemas.microsoft.com/office/drawing/2014/main" id="{0D1492C7-88FA-44EF-9BDA-D7C2C94CCD07}"/>
              </a:ext>
            </a:extLst>
          </p:cNvPr>
          <p:cNvSpPr>
            <a:spLocks noGrp="1"/>
          </p:cNvSpPr>
          <p:nvPr>
            <p:ph sz="quarter" idx="14"/>
          </p:nvPr>
        </p:nvSpPr>
        <p:spPr>
          <a:xfrm>
            <a:off x="8382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p:nvPr>
        </p:nvSpPr>
        <p:spPr>
          <a:xfrm>
            <a:off x="61698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74656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A852BDA-7A05-46ED-BA4A-594FCD9A3059}"/>
              </a:ext>
            </a:extLst>
          </p:cNvPr>
          <p:cNvSpPr>
            <a:spLocks noGrp="1"/>
          </p:cNvSpPr>
          <p:nvPr>
            <p:ph type="ftr" sz="quarter" idx="11"/>
          </p:nvPr>
        </p:nvSpPr>
        <p:spPr/>
        <p:txBody>
          <a:bodyPr/>
          <a:lstStyle/>
          <a:p>
            <a:r>
              <a:rPr lang="en-GB" smtClean="0"/>
              <a:t>Recruitment</a:t>
            </a:r>
            <a:endParaRPr lang="en-GB"/>
          </a:p>
        </p:txBody>
      </p:sp>
      <p:sp>
        <p:nvSpPr>
          <p:cNvPr id="5" name="Text Placeholder 4">
            <a:extLst>
              <a:ext uri="{FF2B5EF4-FFF2-40B4-BE49-F238E27FC236}">
                <a16:creationId xmlns:a16="http://schemas.microsoft.com/office/drawing/2014/main" id="{8BAB47A1-1B66-4993-B1B1-762C9656C8C4}"/>
              </a:ext>
            </a:extLst>
          </p:cNvPr>
          <p:cNvSpPr>
            <a:spLocks noGrp="1"/>
          </p:cNvSpPr>
          <p:nvPr>
            <p:ph type="body" sz="quarter" idx="3" hasCustomPrompt="1"/>
          </p:nvPr>
        </p:nvSpPr>
        <p:spPr>
          <a:xfrm>
            <a:off x="6170612" y="1727199"/>
            <a:ext cx="5183188" cy="308991"/>
          </a:xfrm>
          <a:prstGeom prst="rect">
            <a:avLst/>
          </a:prstGeom>
        </p:spPr>
        <p:txBody>
          <a:bodyPr anchor="b" anchorCtr="0">
            <a:noAutofit/>
          </a:bodyPr>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6" name="Content Placeholder 5">
            <a:extLst>
              <a:ext uri="{FF2B5EF4-FFF2-40B4-BE49-F238E27FC236}">
                <a16:creationId xmlns:a16="http://schemas.microsoft.com/office/drawing/2014/main" id="{1AEA8A8E-5320-4662-9D59-02BE32B2DB6E}"/>
              </a:ext>
            </a:extLst>
          </p:cNvPr>
          <p:cNvSpPr>
            <a:spLocks noGrp="1"/>
          </p:cNvSpPr>
          <p:nvPr>
            <p:ph sz="quarter" idx="4" hasCustomPrompt="1"/>
          </p:nvPr>
        </p:nvSpPr>
        <p:spPr>
          <a:xfrm>
            <a:off x="6170612" y="2189053"/>
            <a:ext cx="5183188" cy="395551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9" name="Slide Number Placeholder 8">
            <a:extLst>
              <a:ext uri="{FF2B5EF4-FFF2-40B4-BE49-F238E27FC236}">
                <a16:creationId xmlns:a16="http://schemas.microsoft.com/office/drawing/2014/main" id="{3675A099-AAA8-44B8-A850-A097EC5614BE}"/>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3" name="Title 2">
            <a:extLst>
              <a:ext uri="{FF2B5EF4-FFF2-40B4-BE49-F238E27FC236}">
                <a16:creationId xmlns:a16="http://schemas.microsoft.com/office/drawing/2014/main" id="{09F78E22-1EFB-4E21-BFFE-29EC7DD4EF5A}"/>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10" name="Content Placeholder 8">
            <a:extLst>
              <a:ext uri="{FF2B5EF4-FFF2-40B4-BE49-F238E27FC236}">
                <a16:creationId xmlns:a16="http://schemas.microsoft.com/office/drawing/2014/main" id="{3F04D093-CCD4-4AB8-93E7-153C8244C6E3}"/>
              </a:ext>
            </a:extLst>
          </p:cNvPr>
          <p:cNvSpPr>
            <a:spLocks noGrp="1"/>
          </p:cNvSpPr>
          <p:nvPr>
            <p:ph sz="quarter" idx="14"/>
          </p:nvPr>
        </p:nvSpPr>
        <p:spPr>
          <a:xfrm>
            <a:off x="8382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364754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ee grafieke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A852BDA-7A05-46ED-BA4A-594FCD9A3059}"/>
              </a:ext>
            </a:extLst>
          </p:cNvPr>
          <p:cNvSpPr>
            <a:spLocks noGrp="1"/>
          </p:cNvSpPr>
          <p:nvPr>
            <p:ph type="ftr" sz="quarter" idx="11"/>
          </p:nvPr>
        </p:nvSpPr>
        <p:spPr/>
        <p:txBody>
          <a:bodyPr/>
          <a:lstStyle/>
          <a:p>
            <a:r>
              <a:rPr lang="en-GB" smtClean="0"/>
              <a:t>Recruitment</a:t>
            </a:r>
            <a:endParaRPr lang="en-GB"/>
          </a:p>
        </p:txBody>
      </p:sp>
      <p:sp>
        <p:nvSpPr>
          <p:cNvPr id="3" name="Text Placeholder 2">
            <a:extLst>
              <a:ext uri="{FF2B5EF4-FFF2-40B4-BE49-F238E27FC236}">
                <a16:creationId xmlns:a16="http://schemas.microsoft.com/office/drawing/2014/main" id="{4C015707-1E48-4692-A0EF-2CFCF49424A0}"/>
              </a:ext>
            </a:extLst>
          </p:cNvPr>
          <p:cNvSpPr>
            <a:spLocks noGrp="1"/>
          </p:cNvSpPr>
          <p:nvPr>
            <p:ph type="body" idx="1" hasCustomPrompt="1"/>
          </p:nvPr>
        </p:nvSpPr>
        <p:spPr>
          <a:xfrm>
            <a:off x="839787" y="1727199"/>
            <a:ext cx="5184000"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4" name="Content Placeholder 3">
            <a:extLst>
              <a:ext uri="{FF2B5EF4-FFF2-40B4-BE49-F238E27FC236}">
                <a16:creationId xmlns:a16="http://schemas.microsoft.com/office/drawing/2014/main" id="{597C2B0E-AE80-4327-A595-2BDC143E9401}"/>
              </a:ext>
            </a:extLst>
          </p:cNvPr>
          <p:cNvSpPr>
            <a:spLocks noGrp="1"/>
          </p:cNvSpPr>
          <p:nvPr>
            <p:ph sz="half" idx="2" hasCustomPrompt="1"/>
          </p:nvPr>
        </p:nvSpPr>
        <p:spPr>
          <a:xfrm>
            <a:off x="839787" y="2189053"/>
            <a:ext cx="5184000" cy="3955510"/>
          </a:xfrm>
          <a:prstGeom prst="rect">
            <a:avLst/>
          </a:prstGeom>
        </p:spPr>
        <p:txBody>
          <a:bodyPr/>
          <a:lstStyle>
            <a:lvl1pPr marL="0" indent="0">
              <a:buNone/>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5" name="Text Placeholder 4">
            <a:extLst>
              <a:ext uri="{FF2B5EF4-FFF2-40B4-BE49-F238E27FC236}">
                <a16:creationId xmlns:a16="http://schemas.microsoft.com/office/drawing/2014/main" id="{8BAB47A1-1B66-4993-B1B1-762C9656C8C4}"/>
              </a:ext>
            </a:extLst>
          </p:cNvPr>
          <p:cNvSpPr>
            <a:spLocks noGrp="1"/>
          </p:cNvSpPr>
          <p:nvPr>
            <p:ph type="body" sz="quarter" idx="3" hasCustomPrompt="1"/>
          </p:nvPr>
        </p:nvSpPr>
        <p:spPr>
          <a:xfrm>
            <a:off x="6170612" y="1727199"/>
            <a:ext cx="5183188"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6" name="Content Placeholder 5">
            <a:extLst>
              <a:ext uri="{FF2B5EF4-FFF2-40B4-BE49-F238E27FC236}">
                <a16:creationId xmlns:a16="http://schemas.microsoft.com/office/drawing/2014/main" id="{1AEA8A8E-5320-4662-9D59-02BE32B2DB6E}"/>
              </a:ext>
            </a:extLst>
          </p:cNvPr>
          <p:cNvSpPr>
            <a:spLocks noGrp="1"/>
          </p:cNvSpPr>
          <p:nvPr>
            <p:ph sz="quarter" idx="4" hasCustomPrompt="1"/>
          </p:nvPr>
        </p:nvSpPr>
        <p:spPr>
          <a:xfrm>
            <a:off x="6170612" y="2189053"/>
            <a:ext cx="5183188" cy="395551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9" name="Slide Number Placeholder 8">
            <a:extLst>
              <a:ext uri="{FF2B5EF4-FFF2-40B4-BE49-F238E27FC236}">
                <a16:creationId xmlns:a16="http://schemas.microsoft.com/office/drawing/2014/main" id="{3675A099-AAA8-44B8-A850-A097EC5614BE}"/>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7" name="Title 6">
            <a:extLst>
              <a:ext uri="{FF2B5EF4-FFF2-40B4-BE49-F238E27FC236}">
                <a16:creationId xmlns:a16="http://schemas.microsoft.com/office/drawing/2014/main" id="{DD4C0D65-AE21-4114-A43A-74FB1B20E4D3}"/>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Tree>
    <p:extLst>
      <p:ext uri="{BB962C8B-B14F-4D97-AF65-F5344CB8AC3E}">
        <p14:creationId xmlns:p14="http://schemas.microsoft.com/office/powerpoint/2010/main" val="1257234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ote grafie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172AF8-2858-4875-979F-A10C1ECEB2A2}"/>
              </a:ext>
            </a:extLst>
          </p:cNvPr>
          <p:cNvSpPr>
            <a:spLocks noGrp="1"/>
          </p:cNvSpPr>
          <p:nvPr>
            <p:ph type="ftr" sz="quarter" idx="11"/>
          </p:nvPr>
        </p:nvSpPr>
        <p:spPr/>
        <p:txBody>
          <a:bodyPr/>
          <a:lstStyle/>
          <a:p>
            <a:r>
              <a:rPr lang="en-GB" smtClean="0"/>
              <a:t>Recruitment</a:t>
            </a:r>
            <a:endParaRPr lang="en-GB" dirty="0"/>
          </a:p>
        </p:txBody>
      </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a:xfrm>
            <a:off x="838200" y="2188163"/>
            <a:ext cx="10515600" cy="395640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6" name="Slide Number Placeholder 5">
            <a:extLst>
              <a:ext uri="{FF2B5EF4-FFF2-40B4-BE49-F238E27FC236}">
                <a16:creationId xmlns:a16="http://schemas.microsoft.com/office/drawing/2014/main" id="{75326E91-5FEA-4222-A63C-016D192BFC16}"/>
              </a:ext>
            </a:extLst>
          </p:cNvPr>
          <p:cNvSpPr>
            <a:spLocks noGrp="1"/>
          </p:cNvSpPr>
          <p:nvPr>
            <p:ph type="sldNum" sz="quarter" idx="12"/>
          </p:nvPr>
        </p:nvSpPr>
        <p:spPr/>
        <p:txBody>
          <a:bodyPr/>
          <a:lstStyle/>
          <a:p>
            <a:fld id="{EEC0F82C-4994-47DA-8D9B-99D78D224F6D}" type="slidenum">
              <a:rPr lang="en-GB" smtClean="0"/>
              <a:t>‹nr.›</a:t>
            </a:fld>
            <a:endParaRPr lang="en-GB" dirty="0"/>
          </a:p>
        </p:txBody>
      </p:sp>
      <p:sp>
        <p:nvSpPr>
          <p:cNvPr id="9" name="Text Placeholder 2">
            <a:extLst>
              <a:ext uri="{FF2B5EF4-FFF2-40B4-BE49-F238E27FC236}">
                <a16:creationId xmlns:a16="http://schemas.microsoft.com/office/drawing/2014/main" id="{06D60B38-5D90-4273-B6A6-DAC657E32FE3}"/>
              </a:ext>
            </a:extLst>
          </p:cNvPr>
          <p:cNvSpPr>
            <a:spLocks noGrp="1"/>
          </p:cNvSpPr>
          <p:nvPr>
            <p:ph type="body" idx="13" hasCustomPrompt="1"/>
          </p:nvPr>
        </p:nvSpPr>
        <p:spPr>
          <a:xfrm>
            <a:off x="839788" y="1727199"/>
            <a:ext cx="10514012"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4" name="Title 3">
            <a:extLst>
              <a:ext uri="{FF2B5EF4-FFF2-40B4-BE49-F238E27FC236}">
                <a16:creationId xmlns:a16="http://schemas.microsoft.com/office/drawing/2014/main" id="{FCDCC810-4AB0-4485-9A9C-3C811A65E520}"/>
              </a:ext>
            </a:extLst>
          </p:cNvPr>
          <p:cNvSpPr>
            <a:spLocks noGrp="1"/>
          </p:cNvSpPr>
          <p:nvPr>
            <p:ph type="title"/>
          </p:nvPr>
        </p:nvSpPr>
        <p:spPr/>
        <p:txBody>
          <a:bodyPr/>
          <a:lstStyle/>
          <a:p>
            <a:r>
              <a:rPr lang="nl-NL"/>
              <a:t>Klik om de stijl te bewerken</a:t>
            </a:r>
            <a:endParaRPr lang="en-GB"/>
          </a:p>
        </p:txBody>
      </p:sp>
    </p:spTree>
    <p:extLst>
      <p:ext uri="{BB962C8B-B14F-4D97-AF65-F5344CB8AC3E}">
        <p14:creationId xmlns:p14="http://schemas.microsoft.com/office/powerpoint/2010/main" val="366937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1E7B6F-B417-400B-A6F6-A159CEACF55D}"/>
              </a:ext>
            </a:extLst>
          </p:cNvPr>
          <p:cNvSpPr>
            <a:spLocks noGrp="1"/>
          </p:cNvSpPr>
          <p:nvPr>
            <p:ph type="ftr" sz="quarter" idx="11"/>
          </p:nvPr>
        </p:nvSpPr>
        <p:spPr/>
        <p:txBody>
          <a:bodyPr/>
          <a:lstStyle/>
          <a:p>
            <a:r>
              <a:rPr lang="en-GB" smtClean="0"/>
              <a:t>Recruitment</a:t>
            </a:r>
            <a:endParaRPr lang="en-GB" dirty="0"/>
          </a:p>
        </p:txBody>
      </p:sp>
      <p:sp>
        <p:nvSpPr>
          <p:cNvPr id="7" name="Slide Number Placeholder 6">
            <a:extLst>
              <a:ext uri="{FF2B5EF4-FFF2-40B4-BE49-F238E27FC236}">
                <a16:creationId xmlns:a16="http://schemas.microsoft.com/office/drawing/2014/main" id="{098EACE0-550F-46FB-A754-309398FCEB42}"/>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9" name="Picture Placeholder 8">
            <a:extLst>
              <a:ext uri="{FF2B5EF4-FFF2-40B4-BE49-F238E27FC236}">
                <a16:creationId xmlns:a16="http://schemas.microsoft.com/office/drawing/2014/main" id="{83B20616-A020-438B-B0DB-7E1A421F35C2}"/>
              </a:ext>
            </a:extLst>
          </p:cNvPr>
          <p:cNvSpPr>
            <a:spLocks noGrp="1"/>
          </p:cNvSpPr>
          <p:nvPr>
            <p:ph type="pic" sz="quarter" idx="13"/>
          </p:nvPr>
        </p:nvSpPr>
        <p:spPr>
          <a:xfrm>
            <a:off x="6919913" y="-1"/>
            <a:ext cx="5272087" cy="6166800"/>
          </a:xfrm>
          <a:prstGeom prst="rect">
            <a:avLst/>
          </a:prstGeom>
        </p:spPr>
        <p:txBody>
          <a:bodyPr anchor="ctr" anchorCtr="0"/>
          <a:lstStyle>
            <a:lvl1pPr marL="0" indent="0" algn="ctr">
              <a:buNone/>
              <a:defRPr/>
            </a:lvl1pPr>
          </a:lstStyle>
          <a:p>
            <a:r>
              <a:rPr lang="nl-NL"/>
              <a:t>Klik op het pictogram als u een afbeelding wilt toevoegen</a:t>
            </a:r>
          </a:p>
        </p:txBody>
      </p:sp>
      <p:sp>
        <p:nvSpPr>
          <p:cNvPr id="4" name="Title 3">
            <a:extLst>
              <a:ext uri="{FF2B5EF4-FFF2-40B4-BE49-F238E27FC236}">
                <a16:creationId xmlns:a16="http://schemas.microsoft.com/office/drawing/2014/main" id="{96E99759-A32D-4A26-986E-9C3C2BC9CD1C}"/>
              </a:ext>
            </a:extLst>
          </p:cNvPr>
          <p:cNvSpPr>
            <a:spLocks noGrp="1"/>
          </p:cNvSpPr>
          <p:nvPr>
            <p:ph type="title"/>
          </p:nvPr>
        </p:nvSpPr>
        <p:spPr>
          <a:xfrm>
            <a:off x="838200" y="365125"/>
            <a:ext cx="5256000" cy="1325563"/>
          </a:xfrm>
        </p:spPr>
        <p:txBody>
          <a:bodyPr/>
          <a:lstStyle/>
          <a:p>
            <a:r>
              <a:rPr lang="nl-NL"/>
              <a:t>Klik om de stijl te bewerken</a:t>
            </a:r>
            <a:endParaRPr lang="en-GB"/>
          </a:p>
        </p:txBody>
      </p:sp>
      <p:sp>
        <p:nvSpPr>
          <p:cNvPr id="13" name="Content Placeholder 8">
            <a:extLst>
              <a:ext uri="{FF2B5EF4-FFF2-40B4-BE49-F238E27FC236}">
                <a16:creationId xmlns:a16="http://schemas.microsoft.com/office/drawing/2014/main" id="{0095792C-16F1-438D-B73E-F3018B098EE2}"/>
              </a:ext>
            </a:extLst>
          </p:cNvPr>
          <p:cNvSpPr>
            <a:spLocks noGrp="1"/>
          </p:cNvSpPr>
          <p:nvPr>
            <p:ph sz="quarter" idx="14"/>
          </p:nvPr>
        </p:nvSpPr>
        <p:spPr>
          <a:xfrm>
            <a:off x="838200" y="1824563"/>
            <a:ext cx="5256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928280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eldvullende di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2B68DAC-2746-4DD1-B1CB-661BB36F92DC}"/>
              </a:ext>
            </a:extLst>
          </p:cNvPr>
          <p:cNvSpPr>
            <a:spLocks noGrp="1"/>
          </p:cNvSpPr>
          <p:nvPr>
            <p:ph type="pic" sz="quarter" idx="10"/>
          </p:nvPr>
        </p:nvSpPr>
        <p:spPr bwMode="gray">
          <a:xfrm>
            <a:off x="180177" y="0"/>
            <a:ext cx="12011823" cy="6165850"/>
          </a:xfrm>
          <a:prstGeom prst="rect">
            <a:avLst/>
          </a:prstGeom>
          <a:solidFill>
            <a:schemeClr val="bg1"/>
          </a:solidFill>
        </p:spPr>
        <p:txBody>
          <a:bodyPr anchor="ctr" anchorCtr="0"/>
          <a:lstStyle>
            <a:lvl1pPr marL="0" indent="0" algn="ctr">
              <a:buNone/>
              <a:defRPr/>
            </a:lvl1pPr>
          </a:lstStyle>
          <a:p>
            <a:r>
              <a:rPr lang="nl-NL"/>
              <a:t>Klik op het pictogram als u een afbeelding wilt toevoegen</a:t>
            </a:r>
          </a:p>
        </p:txBody>
      </p:sp>
      <p:sp>
        <p:nvSpPr>
          <p:cNvPr id="2" name="Footer Placeholder 1">
            <a:extLst>
              <a:ext uri="{FF2B5EF4-FFF2-40B4-BE49-F238E27FC236}">
                <a16:creationId xmlns:a16="http://schemas.microsoft.com/office/drawing/2014/main" id="{04B665EB-F63A-4906-8E1E-8FDBB9925494}"/>
              </a:ext>
            </a:extLst>
          </p:cNvPr>
          <p:cNvSpPr>
            <a:spLocks noGrp="1"/>
          </p:cNvSpPr>
          <p:nvPr>
            <p:ph type="ftr" sz="quarter" idx="11"/>
          </p:nvPr>
        </p:nvSpPr>
        <p:spPr/>
        <p:txBody>
          <a:bodyPr/>
          <a:lstStyle/>
          <a:p>
            <a:r>
              <a:rPr lang="en-GB" smtClean="0"/>
              <a:t>Recruitment</a:t>
            </a:r>
            <a:endParaRPr lang="en-GB" dirty="0"/>
          </a:p>
        </p:txBody>
      </p:sp>
      <p:sp>
        <p:nvSpPr>
          <p:cNvPr id="3" name="Slide Number Placeholder 2">
            <a:extLst>
              <a:ext uri="{FF2B5EF4-FFF2-40B4-BE49-F238E27FC236}">
                <a16:creationId xmlns:a16="http://schemas.microsoft.com/office/drawing/2014/main" id="{CF4A65EF-7D01-44E4-AC76-1D7703E9B404}"/>
              </a:ext>
            </a:extLst>
          </p:cNvPr>
          <p:cNvSpPr>
            <a:spLocks noGrp="1"/>
          </p:cNvSpPr>
          <p:nvPr>
            <p:ph type="sldNum" sz="quarter" idx="12"/>
          </p:nvPr>
        </p:nvSpPr>
        <p:spPr/>
        <p:txBody>
          <a:bodyPr/>
          <a:lstStyle/>
          <a:p>
            <a:fld id="{EEC0F82C-4994-47DA-8D9B-99D78D224F6D}" type="slidenum">
              <a:rPr lang="en-GB" smtClean="0"/>
              <a:pPr/>
              <a:t>‹nr.›</a:t>
            </a:fld>
            <a:endParaRPr lang="en-GB" dirty="0"/>
          </a:p>
        </p:txBody>
      </p:sp>
      <p:sp>
        <p:nvSpPr>
          <p:cNvPr id="6" name="Content Placeholder 1">
            <a:extLst>
              <a:ext uri="{FF2B5EF4-FFF2-40B4-BE49-F238E27FC236}">
                <a16:creationId xmlns:a16="http://schemas.microsoft.com/office/drawing/2014/main" id="{4C49E2D0-0884-479D-8E72-27CE63B21996}"/>
              </a:ext>
            </a:extLst>
          </p:cNvPr>
          <p:cNvSpPr txBox="1">
            <a:spLocks/>
          </p:cNvSpPr>
          <p:nvPr userDrawn="1"/>
        </p:nvSpPr>
        <p:spPr bwMode="gray">
          <a:xfrm>
            <a:off x="-3240000" y="273049"/>
            <a:ext cx="3240000" cy="3766687"/>
          </a:xfrm>
          <a:prstGeom prst="rect">
            <a:avLst/>
          </a:prstGeom>
          <a:solidFill>
            <a:schemeClr val="bg1">
              <a:lumMod val="95000"/>
            </a:schemeClr>
          </a:solidFill>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a:t>
            </a: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pictogram</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Tree>
    <p:extLst>
      <p:ext uri="{BB962C8B-B14F-4D97-AF65-F5344CB8AC3E}">
        <p14:creationId xmlns:p14="http://schemas.microsoft.com/office/powerpoint/2010/main" val="1282112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co met tite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9D46F1-7B53-49BC-AAB8-96EF24EE67CD}"/>
              </a:ext>
            </a:extLst>
          </p:cNvPr>
          <p:cNvSpPr>
            <a:spLocks noGrp="1"/>
          </p:cNvSpPr>
          <p:nvPr>
            <p:ph type="ftr" sz="quarter" idx="10"/>
          </p:nvPr>
        </p:nvSpPr>
        <p:spPr/>
        <p:txBody>
          <a:bodyPr/>
          <a:lstStyle/>
          <a:p>
            <a:r>
              <a:rPr lang="en-GB" smtClean="0"/>
              <a:t>Recruitment</a:t>
            </a:r>
            <a:endParaRPr lang="en-GB" dirty="0"/>
          </a:p>
        </p:txBody>
      </p:sp>
      <p:sp>
        <p:nvSpPr>
          <p:cNvPr id="6" name="Slide Number Placeholder 5">
            <a:extLst>
              <a:ext uri="{FF2B5EF4-FFF2-40B4-BE49-F238E27FC236}">
                <a16:creationId xmlns:a16="http://schemas.microsoft.com/office/drawing/2014/main" id="{93742462-D01B-45AA-B53A-DF6717EC98D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4" name="Title 3">
            <a:extLst>
              <a:ext uri="{FF2B5EF4-FFF2-40B4-BE49-F238E27FC236}">
                <a16:creationId xmlns:a16="http://schemas.microsoft.com/office/drawing/2014/main" id="{1A0B8128-2B51-427E-841C-37BA6C36BD23}"/>
              </a:ext>
            </a:extLst>
          </p:cNvPr>
          <p:cNvSpPr>
            <a:spLocks noGrp="1"/>
          </p:cNvSpPr>
          <p:nvPr>
            <p:ph type="title"/>
          </p:nvPr>
        </p:nvSpPr>
        <p:spPr/>
        <p:txBody>
          <a:bodyPr/>
          <a:lstStyle/>
          <a:p>
            <a:r>
              <a:rPr lang="nl-NL"/>
              <a:t>Klik om de stijl te bewerken</a:t>
            </a:r>
            <a:endParaRPr lang="en-GB" dirty="0"/>
          </a:p>
        </p:txBody>
      </p:sp>
    </p:spTree>
    <p:extLst>
      <p:ext uri="{BB962C8B-B14F-4D97-AF65-F5344CB8AC3E}">
        <p14:creationId xmlns:p14="http://schemas.microsoft.com/office/powerpoint/2010/main" val="1624834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co zonder titel">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5C4131-DFDE-4A9B-9D01-18FE7E7791CC}"/>
              </a:ext>
            </a:extLst>
          </p:cNvPr>
          <p:cNvSpPr>
            <a:spLocks noGrp="1"/>
          </p:cNvSpPr>
          <p:nvPr>
            <p:ph type="ftr" sz="quarter" idx="11"/>
          </p:nvPr>
        </p:nvSpPr>
        <p:spPr/>
        <p:txBody>
          <a:bodyPr/>
          <a:lstStyle/>
          <a:p>
            <a:r>
              <a:rPr lang="en-GB" smtClean="0"/>
              <a:t>Recruitment</a:t>
            </a:r>
            <a:endParaRPr lang="en-GB" dirty="0"/>
          </a:p>
        </p:txBody>
      </p:sp>
      <p:sp>
        <p:nvSpPr>
          <p:cNvPr id="5" name="Slide Number Placeholder 4">
            <a:extLst>
              <a:ext uri="{FF2B5EF4-FFF2-40B4-BE49-F238E27FC236}">
                <a16:creationId xmlns:a16="http://schemas.microsoft.com/office/drawing/2014/main" id="{B2AC3F08-4BE7-4F63-AF8A-A6D4F07E2A4F}"/>
              </a:ext>
            </a:extLst>
          </p:cNvPr>
          <p:cNvSpPr>
            <a:spLocks noGrp="1"/>
          </p:cNvSpPr>
          <p:nvPr>
            <p:ph type="sldNum" sz="quarter" idx="12"/>
          </p:nvPr>
        </p:nvSpPr>
        <p:spPr/>
        <p:txBody>
          <a:bodyPr/>
          <a:lstStyle/>
          <a:p>
            <a:fld id="{EEC0F82C-4994-47DA-8D9B-99D78D224F6D}" type="slidenum">
              <a:rPr lang="en-GB" smtClean="0"/>
              <a:t>‹nr.›</a:t>
            </a:fld>
            <a:endParaRPr lang="en-GB" dirty="0"/>
          </a:p>
        </p:txBody>
      </p:sp>
    </p:spTree>
    <p:extLst>
      <p:ext uri="{BB962C8B-B14F-4D97-AF65-F5344CB8AC3E}">
        <p14:creationId xmlns:p14="http://schemas.microsoft.com/office/powerpoint/2010/main" val="632830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inddia">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448F41-8C70-41F3-8C4A-06DE09FC7E3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cture Placeholder 5">
            <a:extLst>
              <a:ext uri="{FF2B5EF4-FFF2-40B4-BE49-F238E27FC236}">
                <a16:creationId xmlns:a16="http://schemas.microsoft.com/office/drawing/2014/main" id="{81EBF5DC-7B34-4D7D-8AF3-675063B5B9EA}"/>
              </a:ext>
            </a:extLst>
          </p:cNvPr>
          <p:cNvSpPr>
            <a:spLocks noGrp="1"/>
          </p:cNvSpPr>
          <p:nvPr>
            <p:ph type="pic" sz="quarter" idx="14" hasCustomPrompt="1"/>
          </p:nvPr>
        </p:nvSpPr>
        <p:spPr>
          <a:xfrm>
            <a:off x="0" y="0"/>
            <a:ext cx="12192000" cy="6858000"/>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hasCustomPrompt="1"/>
          </p:nvPr>
        </p:nvSpPr>
        <p:spPr bwMode="gray">
          <a:xfrm>
            <a:off x="0" y="2895600"/>
            <a:ext cx="7962900" cy="2806540"/>
          </a:xfrm>
          <a:prstGeom prst="rect">
            <a:avLst/>
          </a:prstGeom>
          <a:solidFill>
            <a:srgbClr val="006ACA">
              <a:alpha val="65000"/>
            </a:srgbClr>
          </a:solidFill>
        </p:spPr>
        <p:txBody>
          <a:bodyPr lIns="1008000" tIns="360000" bIns="720000" anchor="t" anchorCtr="0"/>
          <a:lstStyle>
            <a:lvl1pPr algn="l">
              <a:lnSpc>
                <a:spcPct val="85000"/>
              </a:lnSpc>
              <a:spcBef>
                <a:spcPts val="600"/>
              </a:spcBef>
              <a:defRPr sz="4800" b="0" kern="1100" baseline="0">
                <a:solidFill>
                  <a:schemeClr val="bg1"/>
                </a:solidFill>
              </a:defRPr>
            </a:lvl1pPr>
          </a:lstStyle>
          <a:p>
            <a:r>
              <a:rPr lang="nl-NL" dirty="0"/>
              <a:t>Titel van de end slide over twee regels</a:t>
            </a:r>
            <a:endParaRPr lang="en-GB" dirty="0"/>
          </a:p>
        </p:txBody>
      </p:sp>
      <p:sp>
        <p:nvSpPr>
          <p:cNvPr id="10" name="Content Placeholder 1">
            <a:extLst>
              <a:ext uri="{FF2B5EF4-FFF2-40B4-BE49-F238E27FC236}">
                <a16:creationId xmlns:a16="http://schemas.microsoft.com/office/drawing/2014/main" id="{3F841CB3-E667-49DC-8825-0684AFF1763D}"/>
              </a:ext>
            </a:extLst>
          </p:cNvPr>
          <p:cNvSpPr txBox="1">
            <a:spLocks/>
          </p:cNvSpPr>
          <p:nvPr userDrawn="1"/>
        </p:nvSpPr>
        <p:spPr bwMode="gray">
          <a:xfrm>
            <a:off x="-3240000" y="273050"/>
            <a:ext cx="3240000" cy="32956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Einddia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
        <p:nvSpPr>
          <p:cNvPr id="20" name="Text Placeholder 10">
            <a:extLst>
              <a:ext uri="{FF2B5EF4-FFF2-40B4-BE49-F238E27FC236}">
                <a16:creationId xmlns:a16="http://schemas.microsoft.com/office/drawing/2014/main" id="{B47D7442-BD18-4C99-9F6F-9B34451CEB63}"/>
              </a:ext>
            </a:extLst>
          </p:cNvPr>
          <p:cNvSpPr>
            <a:spLocks noGrp="1"/>
          </p:cNvSpPr>
          <p:nvPr>
            <p:ph type="body" sz="quarter" idx="11" hasCustomPrompt="1"/>
          </p:nvPr>
        </p:nvSpPr>
        <p:spPr bwMode="gray">
          <a:xfrm>
            <a:off x="1055688" y="4872735"/>
            <a:ext cx="4640262" cy="643828"/>
          </a:xfrm>
          <a:prstGeom prst="rect">
            <a:avLst/>
          </a:prstGeom>
        </p:spPr>
        <p:txBody>
          <a:bodyPr/>
          <a:lstStyle>
            <a:lvl1pPr marL="0" indent="0">
              <a:buNone/>
              <a:defRPr sz="1400">
                <a:solidFill>
                  <a:schemeClr val="bg1"/>
                </a:solidFill>
              </a:defRPr>
            </a:lvl1pPr>
          </a:lstStyle>
          <a:p>
            <a:pPr lvl="0"/>
            <a:r>
              <a:rPr lang="en-US" dirty="0"/>
              <a:t>Extra </a:t>
            </a:r>
            <a:r>
              <a:rPr lang="en-US" dirty="0" err="1"/>
              <a:t>tekst</a:t>
            </a:r>
            <a:endParaRPr lang="nl-NL" dirty="0"/>
          </a:p>
        </p:txBody>
      </p:sp>
      <p:sp>
        <p:nvSpPr>
          <p:cNvPr id="17" name="Logo">
            <a:extLst>
              <a:ext uri="{FF2B5EF4-FFF2-40B4-BE49-F238E27FC236}">
                <a16:creationId xmlns:a16="http://schemas.microsoft.com/office/drawing/2014/main" id="{822B419A-D877-4C73-A2B0-D3DAD31ED9B9}"/>
              </a:ext>
            </a:extLst>
          </p:cNvPr>
          <p:cNvSpPr>
            <a:spLocks noGrp="1" noChangeAspect="1"/>
          </p:cNvSpPr>
          <p:nvPr>
            <p:ph type="body" sz="quarter" idx="13" hasCustomPrompt="1"/>
          </p:nvPr>
        </p:nvSpPr>
        <p:spPr>
          <a:xfrm>
            <a:off x="5872163" y="4959411"/>
            <a:ext cx="1945862" cy="540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lvl1pPr>
          </a:lstStyle>
          <a:p>
            <a:pPr lvl="0"/>
            <a:r>
              <a:rPr lang="en-US"/>
              <a:t> </a:t>
            </a:r>
            <a:endParaRPr lang="en-GB"/>
          </a:p>
        </p:txBody>
      </p:sp>
    </p:spTree>
    <p:extLst>
      <p:ext uri="{BB962C8B-B14F-4D97-AF65-F5344CB8AC3E}">
        <p14:creationId xmlns:p14="http://schemas.microsoft.com/office/powerpoint/2010/main" val="3732284785"/>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5_Пользовательский макет">
    <p:spTree>
      <p:nvGrpSpPr>
        <p:cNvPr id="1" name=""/>
        <p:cNvGrpSpPr/>
        <p:nvPr/>
      </p:nvGrpSpPr>
      <p:grpSpPr>
        <a:xfrm>
          <a:off x="0" y="0"/>
          <a:ext cx="0" cy="0"/>
          <a:chOff x="0" y="0"/>
          <a:chExt cx="0" cy="0"/>
        </a:xfrm>
      </p:grpSpPr>
      <p:sp>
        <p:nvSpPr>
          <p:cNvPr id="301" name="Рисунок 7"/>
          <p:cNvSpPr>
            <a:spLocks noGrp="1"/>
          </p:cNvSpPr>
          <p:nvPr>
            <p:ph type="pic" sz="quarter" idx="13"/>
          </p:nvPr>
        </p:nvSpPr>
        <p:spPr>
          <a:xfrm>
            <a:off x="8144442" y="2319942"/>
            <a:ext cx="3497273" cy="3064507"/>
          </a:xfrm>
          <a:prstGeom prst="rect">
            <a:avLst/>
          </a:prstGeom>
        </p:spPr>
        <p:txBody>
          <a:bodyPr lIns="60953" rIns="60953"/>
          <a:lstStyle/>
          <a:p>
            <a:endParaRPr/>
          </a:p>
        </p:txBody>
      </p:sp>
      <p:sp>
        <p:nvSpPr>
          <p:cNvPr id="302" name="Рисунок 2"/>
          <p:cNvSpPr>
            <a:spLocks noGrp="1"/>
          </p:cNvSpPr>
          <p:nvPr>
            <p:ph type="pic" sz="quarter" idx="14"/>
          </p:nvPr>
        </p:nvSpPr>
        <p:spPr>
          <a:xfrm>
            <a:off x="550287" y="2319942"/>
            <a:ext cx="3494865" cy="3064507"/>
          </a:xfrm>
          <a:prstGeom prst="rect">
            <a:avLst/>
          </a:prstGeom>
        </p:spPr>
        <p:txBody>
          <a:bodyPr lIns="60953" rIns="60953"/>
          <a:lstStyle/>
          <a:p>
            <a:endParaRPr/>
          </a:p>
        </p:txBody>
      </p:sp>
      <p:sp>
        <p:nvSpPr>
          <p:cNvPr id="303" name="Рисунок 4"/>
          <p:cNvSpPr>
            <a:spLocks noGrp="1"/>
          </p:cNvSpPr>
          <p:nvPr>
            <p:ph type="pic" sz="quarter" idx="15"/>
          </p:nvPr>
        </p:nvSpPr>
        <p:spPr>
          <a:xfrm>
            <a:off x="4347364" y="2319942"/>
            <a:ext cx="3494865" cy="3064507"/>
          </a:xfrm>
          <a:prstGeom prst="rect">
            <a:avLst/>
          </a:prstGeom>
        </p:spPr>
        <p:txBody>
          <a:bodyPr lIns="60953" rIns="60953"/>
          <a:lstStyle/>
          <a:p>
            <a:endParaRPr/>
          </a:p>
        </p:txBody>
      </p:sp>
      <p:sp>
        <p:nvSpPr>
          <p:cNvPr id="30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3188897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p:bg bwMode="gray">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AD1F6C-4288-4194-8B3B-BD34F5901C4A}"/>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Footer Placeholder 4">
            <a:extLst>
              <a:ext uri="{FF2B5EF4-FFF2-40B4-BE49-F238E27FC236}">
                <a16:creationId xmlns:a16="http://schemas.microsoft.com/office/drawing/2014/main" id="{52172AF8-2858-4875-979F-A10C1ECEB2A2}"/>
              </a:ext>
            </a:extLst>
          </p:cNvPr>
          <p:cNvSpPr>
            <a:spLocks noGrp="1"/>
          </p:cNvSpPr>
          <p:nvPr>
            <p:ph type="ftr" sz="quarter" idx="11"/>
          </p:nvPr>
        </p:nvSpPr>
        <p:spPr bwMode="gray"/>
        <p:txBody>
          <a:bodyPr/>
          <a:lstStyle/>
          <a:p>
            <a:r>
              <a:rPr lang="en-GB" smtClean="0"/>
              <a:t>Employer Branding</a:t>
            </a:r>
            <a:endParaRPr lang="en-GB" dirty="0"/>
          </a:p>
        </p:txBody>
      </p:sp>
      <p:sp>
        <p:nvSpPr>
          <p:cNvPr id="6" name="Slide Number Placeholder 5">
            <a:extLst>
              <a:ext uri="{FF2B5EF4-FFF2-40B4-BE49-F238E27FC236}">
                <a16:creationId xmlns:a16="http://schemas.microsoft.com/office/drawing/2014/main" id="{75326E91-5FEA-4222-A63C-016D192BFC16}"/>
              </a:ext>
            </a:extLst>
          </p:cNvPr>
          <p:cNvSpPr>
            <a:spLocks noGrp="1"/>
          </p:cNvSpPr>
          <p:nvPr>
            <p:ph type="sldNum" sz="quarter" idx="12"/>
          </p:nvPr>
        </p:nvSpPr>
        <p:spPr bwMode="gray"/>
        <p:txBody>
          <a:bodyPr/>
          <a:lstStyle/>
          <a:p>
            <a:fld id="{EEC0F82C-4994-47DA-8D9B-99D78D224F6D}" type="slidenum">
              <a:rPr lang="en-GB" smtClean="0"/>
              <a:t>‹nr.›</a:t>
            </a:fld>
            <a:endParaRPr lang="en-GB" dirty="0"/>
          </a:p>
        </p:txBody>
      </p:sp>
      <p:sp>
        <p:nvSpPr>
          <p:cNvPr id="4" name="Title 3">
            <a:extLst>
              <a:ext uri="{FF2B5EF4-FFF2-40B4-BE49-F238E27FC236}">
                <a16:creationId xmlns:a16="http://schemas.microsoft.com/office/drawing/2014/main" id="{AB36A290-E48A-4861-A14A-DB0D867AEE2D}"/>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p:nvPr>
        </p:nvSpPr>
        <p:spPr>
          <a:xfrm>
            <a:off x="838200" y="1824563"/>
            <a:ext cx="10530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260518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endParaRPr lang="nl-NL"/>
          </a:p>
        </p:txBody>
      </p:sp>
      <p:sp>
        <p:nvSpPr>
          <p:cNvPr id="5" name="Tijdelijke aanduiding voor voettekst 4"/>
          <p:cNvSpPr>
            <a:spLocks noGrp="1"/>
          </p:cNvSpPr>
          <p:nvPr>
            <p:ph type="ftr" sz="quarter" idx="11"/>
          </p:nvPr>
        </p:nvSpPr>
        <p:spPr/>
        <p:txBody>
          <a:bodyPr/>
          <a:lstStyle/>
          <a:p>
            <a:r>
              <a:rPr lang="nl-NL" smtClean="0"/>
              <a:t>Recruitment</a:t>
            </a:r>
            <a:endParaRPr lang="nl-NL"/>
          </a:p>
        </p:txBody>
      </p:sp>
      <p:sp>
        <p:nvSpPr>
          <p:cNvPr id="6" name="Tijdelijke aanduiding voor dianummer 5"/>
          <p:cNvSpPr>
            <a:spLocks noGrp="1"/>
          </p:cNvSpPr>
          <p:nvPr>
            <p:ph type="sldNum" sz="quarter" idx="12"/>
          </p:nvPr>
        </p:nvSpPr>
        <p:spPr/>
        <p:txBody>
          <a:bodyPr/>
          <a:lstStyle/>
          <a:p>
            <a:fld id="{C60D3CBA-8220-49BC-B069-66B4AD30213E}" type="slidenum">
              <a:rPr lang="nl-NL" smtClean="0"/>
              <a:t>‹nr.›</a:t>
            </a:fld>
            <a:endParaRPr lang="nl-NL"/>
          </a:p>
        </p:txBody>
      </p:sp>
    </p:spTree>
    <p:extLst>
      <p:ext uri="{BB962C8B-B14F-4D97-AF65-F5344CB8AC3E}">
        <p14:creationId xmlns:p14="http://schemas.microsoft.com/office/powerpoint/2010/main" val="1768838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dia">
    <p:bg bwMode="gray">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2284892-7C9A-4D04-8847-F17135B58BD5}"/>
              </a:ext>
            </a:extLst>
          </p:cNvPr>
          <p:cNvSpPr/>
          <p:nvPr userDrawn="1"/>
        </p:nvSpPr>
        <p:spPr bwMode="hidden">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a:p>
        </p:txBody>
      </p:sp>
      <p:sp>
        <p:nvSpPr>
          <p:cNvPr id="6" name="Picture Placeholder 5">
            <a:extLst>
              <a:ext uri="{FF2B5EF4-FFF2-40B4-BE49-F238E27FC236}">
                <a16:creationId xmlns:a16="http://schemas.microsoft.com/office/drawing/2014/main" id="{79A20C14-327D-4371-A60F-18A16F26AF4C}"/>
              </a:ext>
            </a:extLst>
          </p:cNvPr>
          <p:cNvSpPr>
            <a:spLocks noGrp="1"/>
          </p:cNvSpPr>
          <p:nvPr>
            <p:ph type="pic" sz="quarter" idx="14" hasCustomPrompt="1"/>
          </p:nvPr>
        </p:nvSpPr>
        <p:spPr>
          <a:xfrm>
            <a:off x="0" y="0"/>
            <a:ext cx="12192000" cy="6858000"/>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p:nvPr>
        </p:nvSpPr>
        <p:spPr bwMode="gray">
          <a:xfrm>
            <a:off x="0" y="2285999"/>
            <a:ext cx="8572500" cy="3423600"/>
          </a:xfrm>
          <a:prstGeom prst="rect">
            <a:avLst/>
          </a:prstGeom>
          <a:solidFill>
            <a:srgbClr val="006ACA">
              <a:alpha val="65000"/>
            </a:srgbClr>
          </a:solidFill>
        </p:spPr>
        <p:txBody>
          <a:bodyPr lIns="1008000" tIns="360000" bIns="720000" anchor="t" anchorCtr="0"/>
          <a:lstStyle>
            <a:lvl1pPr algn="l">
              <a:lnSpc>
                <a:spcPct val="85000"/>
              </a:lnSpc>
              <a:spcBef>
                <a:spcPts val="600"/>
              </a:spcBef>
              <a:defRPr sz="4800" b="0" kern="1100" baseline="0">
                <a:solidFill>
                  <a:schemeClr val="bg1"/>
                </a:solidFill>
              </a:defRPr>
            </a:lvl1pPr>
          </a:lstStyle>
          <a:p>
            <a:r>
              <a:rPr lang="nl-NL"/>
              <a:t>Klik om de stijl te bewerken</a:t>
            </a:r>
            <a:endParaRPr lang="en-GB" dirty="0"/>
          </a:p>
        </p:txBody>
      </p:sp>
      <p:sp>
        <p:nvSpPr>
          <p:cNvPr id="11" name="Text Placeholder 10">
            <a:extLst>
              <a:ext uri="{FF2B5EF4-FFF2-40B4-BE49-F238E27FC236}">
                <a16:creationId xmlns:a16="http://schemas.microsoft.com/office/drawing/2014/main" id="{AB17EE28-757F-428A-9BFB-5CEB26EFECBD}"/>
              </a:ext>
            </a:extLst>
          </p:cNvPr>
          <p:cNvSpPr>
            <a:spLocks noGrp="1"/>
          </p:cNvSpPr>
          <p:nvPr>
            <p:ph type="body" sz="quarter" idx="10" hasCustomPrompt="1"/>
          </p:nvPr>
        </p:nvSpPr>
        <p:spPr bwMode="gray">
          <a:xfrm>
            <a:off x="1055688" y="4381500"/>
            <a:ext cx="4640262" cy="271463"/>
          </a:xfrm>
          <a:prstGeom prst="rect">
            <a:avLst/>
          </a:prstGeom>
        </p:spPr>
        <p:txBody>
          <a:bodyPr/>
          <a:lstStyle>
            <a:lvl1pPr marL="0" indent="0" algn="l">
              <a:buNone/>
              <a:defRPr>
                <a:solidFill>
                  <a:schemeClr val="bg1"/>
                </a:solidFill>
              </a:defRPr>
            </a:lvl1pPr>
          </a:lstStyle>
          <a:p>
            <a:pPr lvl="0"/>
            <a:r>
              <a:rPr lang="en-US" dirty="0" err="1"/>
              <a:t>Naam</a:t>
            </a:r>
            <a:r>
              <a:rPr lang="en-US" dirty="0"/>
              <a:t> </a:t>
            </a:r>
            <a:r>
              <a:rPr lang="en-US" dirty="0" err="1"/>
              <a:t>presentator</a:t>
            </a:r>
            <a:endParaRPr lang="nl-NL" dirty="0"/>
          </a:p>
        </p:txBody>
      </p:sp>
      <p:sp>
        <p:nvSpPr>
          <p:cNvPr id="12" name="Text Placeholder 10">
            <a:extLst>
              <a:ext uri="{FF2B5EF4-FFF2-40B4-BE49-F238E27FC236}">
                <a16:creationId xmlns:a16="http://schemas.microsoft.com/office/drawing/2014/main" id="{3F8013B4-BA6D-4761-B5F0-F88EA95BB5CF}"/>
              </a:ext>
            </a:extLst>
          </p:cNvPr>
          <p:cNvSpPr>
            <a:spLocks noGrp="1"/>
          </p:cNvSpPr>
          <p:nvPr>
            <p:ph type="body" sz="quarter" idx="11" hasCustomPrompt="1"/>
          </p:nvPr>
        </p:nvSpPr>
        <p:spPr bwMode="gray">
          <a:xfrm>
            <a:off x="1055688" y="4693444"/>
            <a:ext cx="4640262" cy="230982"/>
          </a:xfrm>
          <a:prstGeom prst="rect">
            <a:avLst/>
          </a:prstGeom>
        </p:spPr>
        <p:txBody>
          <a:bodyPr/>
          <a:lstStyle>
            <a:lvl1pPr marL="0" indent="0" algn="l">
              <a:buNone/>
              <a:defRPr sz="1400">
                <a:solidFill>
                  <a:schemeClr val="bg1"/>
                </a:solidFill>
              </a:defRPr>
            </a:lvl1pPr>
          </a:lstStyle>
          <a:p>
            <a:pPr lvl="0"/>
            <a:r>
              <a:rPr lang="en-US" dirty="0" err="1"/>
              <a:t>Functie</a:t>
            </a:r>
            <a:endParaRPr lang="nl-NL" dirty="0"/>
          </a:p>
        </p:txBody>
      </p:sp>
      <p:sp>
        <p:nvSpPr>
          <p:cNvPr id="13" name="Text Placeholder 10">
            <a:extLst>
              <a:ext uri="{FF2B5EF4-FFF2-40B4-BE49-F238E27FC236}">
                <a16:creationId xmlns:a16="http://schemas.microsoft.com/office/drawing/2014/main" id="{B0E9A76D-C11C-4B6B-B990-A5DAACAAE37E}"/>
              </a:ext>
            </a:extLst>
          </p:cNvPr>
          <p:cNvSpPr>
            <a:spLocks noGrp="1"/>
          </p:cNvSpPr>
          <p:nvPr>
            <p:ph type="body" sz="quarter" idx="12" hasCustomPrompt="1"/>
          </p:nvPr>
        </p:nvSpPr>
        <p:spPr bwMode="gray">
          <a:xfrm>
            <a:off x="1055688" y="5198269"/>
            <a:ext cx="4640262" cy="230982"/>
          </a:xfrm>
          <a:prstGeom prst="rect">
            <a:avLst/>
          </a:prstGeom>
        </p:spPr>
        <p:txBody>
          <a:bodyPr/>
          <a:lstStyle>
            <a:lvl1pPr marL="0" indent="0" algn="l">
              <a:buNone/>
              <a:defRPr sz="1400">
                <a:solidFill>
                  <a:schemeClr val="bg1"/>
                </a:solidFill>
              </a:defRPr>
            </a:lvl1pPr>
          </a:lstStyle>
          <a:p>
            <a:pPr lvl="0"/>
            <a:r>
              <a:rPr lang="en-US" dirty="0"/>
              <a:t>Datum</a:t>
            </a:r>
            <a:endParaRPr lang="nl-NL" dirty="0"/>
          </a:p>
        </p:txBody>
      </p:sp>
      <p:sp>
        <p:nvSpPr>
          <p:cNvPr id="40" name="Content Placeholder 1">
            <a:extLst>
              <a:ext uri="{FF2B5EF4-FFF2-40B4-BE49-F238E27FC236}">
                <a16:creationId xmlns:a16="http://schemas.microsoft.com/office/drawing/2014/main" id="{7044AF3B-4B52-4270-B333-4061C20953E5}"/>
              </a:ext>
            </a:extLst>
          </p:cNvPr>
          <p:cNvSpPr txBox="1">
            <a:spLocks/>
          </p:cNvSpPr>
          <p:nvPr userDrawn="1"/>
        </p:nvSpPr>
        <p:spPr bwMode="gray">
          <a:xfrm>
            <a:off x="-3240000" y="273050"/>
            <a:ext cx="3240000" cy="31559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Startdia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
        <p:nvSpPr>
          <p:cNvPr id="4" name="Logo">
            <a:extLst>
              <a:ext uri="{FF2B5EF4-FFF2-40B4-BE49-F238E27FC236}">
                <a16:creationId xmlns:a16="http://schemas.microsoft.com/office/drawing/2014/main" id="{1E916F31-1FC7-4F18-AD4D-08308973A583}"/>
              </a:ext>
            </a:extLst>
          </p:cNvPr>
          <p:cNvSpPr>
            <a:spLocks noGrp="1"/>
          </p:cNvSpPr>
          <p:nvPr>
            <p:ph type="body" sz="quarter" idx="13" hasCustomPrompt="1"/>
          </p:nvPr>
        </p:nvSpPr>
        <p:spPr>
          <a:xfrm>
            <a:off x="6178775" y="4873011"/>
            <a:ext cx="2257200" cy="626400"/>
          </a:xfrm>
          <a:blipFill>
            <a:blip r:embed="rId2"/>
            <a:stretch>
              <a:fillRect/>
            </a:stretch>
          </a:blipFill>
        </p:spPr>
        <p:txBody>
          <a:bodyPr/>
          <a:lstStyle>
            <a:lvl1pPr marL="0" indent="0">
              <a:buNone/>
              <a:defRPr sz="100"/>
            </a:lvl1pPr>
          </a:lstStyle>
          <a:p>
            <a:pPr lvl="0"/>
            <a:r>
              <a:rPr lang="en-US"/>
              <a:t> </a:t>
            </a:r>
            <a:endParaRPr lang="en-GB"/>
          </a:p>
        </p:txBody>
      </p:sp>
    </p:spTree>
    <p:extLst>
      <p:ext uri="{BB962C8B-B14F-4D97-AF65-F5344CB8AC3E}">
        <p14:creationId xmlns:p14="http://schemas.microsoft.com/office/powerpoint/2010/main" val="3487943763"/>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oofdstukdia">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41395-775A-4B7A-BF16-80C8DCAA4E3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cture Placeholder 5">
            <a:extLst>
              <a:ext uri="{FF2B5EF4-FFF2-40B4-BE49-F238E27FC236}">
                <a16:creationId xmlns:a16="http://schemas.microsoft.com/office/drawing/2014/main" id="{4116D30C-86C3-4D1D-887C-36906A57B079}"/>
              </a:ext>
            </a:extLst>
          </p:cNvPr>
          <p:cNvSpPr>
            <a:spLocks noGrp="1"/>
          </p:cNvSpPr>
          <p:nvPr>
            <p:ph type="pic" sz="quarter" idx="14" hasCustomPrompt="1"/>
          </p:nvPr>
        </p:nvSpPr>
        <p:spPr>
          <a:xfrm>
            <a:off x="0" y="0"/>
            <a:ext cx="12192000" cy="6156239"/>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p:nvPr>
        </p:nvSpPr>
        <p:spPr bwMode="gray">
          <a:xfrm>
            <a:off x="-1" y="2450383"/>
            <a:ext cx="9768689" cy="1664417"/>
          </a:xfrm>
          <a:prstGeom prst="rect">
            <a:avLst/>
          </a:prstGeom>
          <a:solidFill>
            <a:srgbClr val="006ACA">
              <a:alpha val="65000"/>
            </a:srgbClr>
          </a:solidFill>
        </p:spPr>
        <p:txBody>
          <a:bodyPr lIns="720000" tIns="306000" rIns="108000" bIns="306000" anchor="t" anchorCtr="0">
            <a:noAutofit/>
          </a:bodyPr>
          <a:lstStyle>
            <a:lvl1pPr algn="l">
              <a:lnSpc>
                <a:spcPct val="85000"/>
              </a:lnSpc>
              <a:spcBef>
                <a:spcPts val="0"/>
              </a:spcBef>
              <a:defRPr sz="4000" b="0" kern="1100" baseline="0">
                <a:solidFill>
                  <a:schemeClr val="bg1"/>
                </a:solidFill>
              </a:defRPr>
            </a:lvl1pPr>
          </a:lstStyle>
          <a:p>
            <a:r>
              <a:rPr lang="nl-NL"/>
              <a:t>Klik om de stijl te bewerken</a:t>
            </a:r>
            <a:endParaRPr lang="en-GB" dirty="0"/>
          </a:p>
        </p:txBody>
      </p:sp>
      <p:sp>
        <p:nvSpPr>
          <p:cNvPr id="10" name="Rectangle 9">
            <a:extLst>
              <a:ext uri="{FF2B5EF4-FFF2-40B4-BE49-F238E27FC236}">
                <a16:creationId xmlns:a16="http://schemas.microsoft.com/office/drawing/2014/main" id="{E7DEE0BC-CA4F-4883-8693-29DD47940B8B}"/>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a:extLst>
              <a:ext uri="{FF2B5EF4-FFF2-40B4-BE49-F238E27FC236}">
                <a16:creationId xmlns:a16="http://schemas.microsoft.com/office/drawing/2014/main" id="{8129E1C5-DBD8-4EB1-888A-D9DC64D8DC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bwMode="gray">
          <a:xfrm>
            <a:off x="11418514" y="6318166"/>
            <a:ext cx="447675" cy="377907"/>
          </a:xfrm>
          <a:prstGeom prst="rect">
            <a:avLst/>
          </a:prstGeom>
        </p:spPr>
      </p:pic>
      <p:sp>
        <p:nvSpPr>
          <p:cNvPr id="16" name="Content Placeholder 1">
            <a:extLst>
              <a:ext uri="{FF2B5EF4-FFF2-40B4-BE49-F238E27FC236}">
                <a16:creationId xmlns:a16="http://schemas.microsoft.com/office/drawing/2014/main" id="{1C61E082-8323-4286-AE15-5D8459762329}"/>
              </a:ext>
            </a:extLst>
          </p:cNvPr>
          <p:cNvSpPr txBox="1">
            <a:spLocks/>
          </p:cNvSpPr>
          <p:nvPr userDrawn="1"/>
        </p:nvSpPr>
        <p:spPr bwMode="gray">
          <a:xfrm>
            <a:off x="-3240000" y="273050"/>
            <a:ext cx="3240000" cy="31559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Hoofdstukdia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Tree>
    <p:extLst>
      <p:ext uri="{BB962C8B-B14F-4D97-AF65-F5344CB8AC3E}">
        <p14:creationId xmlns:p14="http://schemas.microsoft.com/office/powerpoint/2010/main" val="3633629327"/>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dia">
    <p:bg bwMode="gray">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AD1F6C-4288-4194-8B3B-BD34F5901C4A}"/>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Footer Placeholder 4">
            <a:extLst>
              <a:ext uri="{FF2B5EF4-FFF2-40B4-BE49-F238E27FC236}">
                <a16:creationId xmlns:a16="http://schemas.microsoft.com/office/drawing/2014/main" id="{52172AF8-2858-4875-979F-A10C1ECEB2A2}"/>
              </a:ext>
            </a:extLst>
          </p:cNvPr>
          <p:cNvSpPr>
            <a:spLocks noGrp="1"/>
          </p:cNvSpPr>
          <p:nvPr>
            <p:ph type="ftr" sz="quarter" idx="11"/>
          </p:nvPr>
        </p:nvSpPr>
        <p:spPr bwMode="gray"/>
        <p:txBody>
          <a:bodyPr/>
          <a:lstStyle/>
          <a:p>
            <a:r>
              <a:rPr lang="en-GB"/>
              <a:t>Titel van je presentatie</a:t>
            </a:r>
            <a:endParaRPr lang="en-GB" dirty="0"/>
          </a:p>
        </p:txBody>
      </p:sp>
      <p:sp>
        <p:nvSpPr>
          <p:cNvPr id="6" name="Slide Number Placeholder 5">
            <a:extLst>
              <a:ext uri="{FF2B5EF4-FFF2-40B4-BE49-F238E27FC236}">
                <a16:creationId xmlns:a16="http://schemas.microsoft.com/office/drawing/2014/main" id="{75326E91-5FEA-4222-A63C-016D192BFC16}"/>
              </a:ext>
            </a:extLst>
          </p:cNvPr>
          <p:cNvSpPr>
            <a:spLocks noGrp="1"/>
          </p:cNvSpPr>
          <p:nvPr>
            <p:ph type="sldNum" sz="quarter" idx="12"/>
          </p:nvPr>
        </p:nvSpPr>
        <p:spPr bwMode="gray"/>
        <p:txBody>
          <a:bodyPr/>
          <a:lstStyle/>
          <a:p>
            <a:fld id="{EEC0F82C-4994-47DA-8D9B-99D78D224F6D}" type="slidenum">
              <a:rPr lang="en-GB" smtClean="0"/>
              <a:t>‹nr.›</a:t>
            </a:fld>
            <a:endParaRPr lang="en-GB" dirty="0"/>
          </a:p>
        </p:txBody>
      </p:sp>
      <p:sp>
        <p:nvSpPr>
          <p:cNvPr id="4" name="Title 3">
            <a:extLst>
              <a:ext uri="{FF2B5EF4-FFF2-40B4-BE49-F238E27FC236}">
                <a16:creationId xmlns:a16="http://schemas.microsoft.com/office/drawing/2014/main" id="{AB36A290-E48A-4861-A14A-DB0D867AEE2D}"/>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p:nvPr>
        </p:nvSpPr>
        <p:spPr>
          <a:xfrm>
            <a:off x="838200" y="1824563"/>
            <a:ext cx="10530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3930643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genda blauw">
    <p:bg>
      <p:bgPr>
        <a:solidFill>
          <a:srgbClr val="006AC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210E12-B316-48D4-9417-F0656BBC5F55}"/>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C2A52C00-1F7E-4D0E-95B1-C9A585D40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bwMode="gray">
          <a:xfrm>
            <a:off x="11418514" y="6318166"/>
            <a:ext cx="447675" cy="377907"/>
          </a:xfrm>
          <a:prstGeom prst="rect">
            <a:avLst/>
          </a:prstGeom>
        </p:spPr>
      </p:pic>
      <p:sp>
        <p:nvSpPr>
          <p:cNvPr id="3" name="Content Placeholder 2">
            <a:extLst>
              <a:ext uri="{FF2B5EF4-FFF2-40B4-BE49-F238E27FC236}">
                <a16:creationId xmlns:a16="http://schemas.microsoft.com/office/drawing/2014/main" id="{DC389B5C-A374-46FA-89AC-805B0EEC7969}"/>
              </a:ext>
            </a:extLst>
          </p:cNvPr>
          <p:cNvSpPr>
            <a:spLocks noGrp="1"/>
          </p:cNvSpPr>
          <p:nvPr>
            <p:ph idx="1"/>
          </p:nvPr>
        </p:nvSpPr>
        <p:spPr bwMode="black">
          <a:xfrm>
            <a:off x="838200" y="1825625"/>
            <a:ext cx="10515600" cy="4351338"/>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p:txBody>
      </p:sp>
      <p:sp>
        <p:nvSpPr>
          <p:cNvPr id="4" name="Footer Placeholder 3">
            <a:extLst>
              <a:ext uri="{FF2B5EF4-FFF2-40B4-BE49-F238E27FC236}">
                <a16:creationId xmlns:a16="http://schemas.microsoft.com/office/drawing/2014/main" id="{C590461A-C3E2-4521-91B5-87525835ED28}"/>
              </a:ext>
            </a:extLst>
          </p:cNvPr>
          <p:cNvSpPr>
            <a:spLocks noGrp="1"/>
          </p:cNvSpPr>
          <p:nvPr>
            <p:ph type="ftr" sz="quarter" idx="10"/>
          </p:nvPr>
        </p:nvSpPr>
        <p:spPr/>
        <p:txBody>
          <a:bodyPr/>
          <a:lstStyle/>
          <a:p>
            <a:r>
              <a:rPr lang="en-GB"/>
              <a:t>Titel van je presentatie</a:t>
            </a:r>
            <a:endParaRPr lang="en-GB" dirty="0"/>
          </a:p>
        </p:txBody>
      </p:sp>
      <p:sp>
        <p:nvSpPr>
          <p:cNvPr id="5" name="Slide Number Placeholder 4">
            <a:extLst>
              <a:ext uri="{FF2B5EF4-FFF2-40B4-BE49-F238E27FC236}">
                <a16:creationId xmlns:a16="http://schemas.microsoft.com/office/drawing/2014/main" id="{EB4F4B01-F554-4158-ADD1-2BFF4726F8F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6" name="Title 5">
            <a:extLst>
              <a:ext uri="{FF2B5EF4-FFF2-40B4-BE49-F238E27FC236}">
                <a16:creationId xmlns:a16="http://schemas.microsoft.com/office/drawing/2014/main" id="{ADFD2F7C-3751-48A9-8926-5298C61DCBCB}"/>
              </a:ext>
            </a:extLst>
          </p:cNvPr>
          <p:cNvSpPr>
            <a:spLocks noGrp="1"/>
          </p:cNvSpPr>
          <p:nvPr>
            <p:ph type="title"/>
          </p:nvPr>
        </p:nvSpPr>
        <p:spPr bwMode="black"/>
        <p:txBody>
          <a:bodyPr/>
          <a:lstStyle>
            <a:lvl1pPr>
              <a:defRPr>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2961641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grijs">
    <p:bg>
      <p:bgPr>
        <a:solidFill>
          <a:srgbClr val="64656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1717DC-3F94-4B63-A237-0FE1D4B04FC2}"/>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5EA16335-DFB1-43C4-86B9-FF87C9064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bwMode="gray">
          <a:xfrm>
            <a:off x="11418514" y="6318166"/>
            <a:ext cx="447675" cy="377907"/>
          </a:xfrm>
          <a:prstGeom prst="rect">
            <a:avLst/>
          </a:prstGeom>
        </p:spPr>
      </p:pic>
      <p:sp>
        <p:nvSpPr>
          <p:cNvPr id="3" name="Content Placeholder 2">
            <a:extLst>
              <a:ext uri="{FF2B5EF4-FFF2-40B4-BE49-F238E27FC236}">
                <a16:creationId xmlns:a16="http://schemas.microsoft.com/office/drawing/2014/main" id="{DC389B5C-A374-46FA-89AC-805B0EEC7969}"/>
              </a:ext>
            </a:extLst>
          </p:cNvPr>
          <p:cNvSpPr>
            <a:spLocks noGrp="1"/>
          </p:cNvSpPr>
          <p:nvPr>
            <p:ph idx="1"/>
          </p:nvPr>
        </p:nvSpPr>
        <p:spPr bwMode="black">
          <a:xfrm>
            <a:off x="838200" y="1825625"/>
            <a:ext cx="10515600" cy="4351338"/>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p:txBody>
      </p:sp>
      <p:sp>
        <p:nvSpPr>
          <p:cNvPr id="4" name="Footer Placeholder 3">
            <a:extLst>
              <a:ext uri="{FF2B5EF4-FFF2-40B4-BE49-F238E27FC236}">
                <a16:creationId xmlns:a16="http://schemas.microsoft.com/office/drawing/2014/main" id="{6C27F66D-A0B1-4B09-8A6E-956916B91CDC}"/>
              </a:ext>
            </a:extLst>
          </p:cNvPr>
          <p:cNvSpPr>
            <a:spLocks noGrp="1"/>
          </p:cNvSpPr>
          <p:nvPr>
            <p:ph type="ftr" sz="quarter" idx="10"/>
          </p:nvPr>
        </p:nvSpPr>
        <p:spPr/>
        <p:txBody>
          <a:bodyPr/>
          <a:lstStyle/>
          <a:p>
            <a:r>
              <a:rPr lang="en-GB"/>
              <a:t>Titel van je presentatie</a:t>
            </a:r>
            <a:endParaRPr lang="en-GB" dirty="0"/>
          </a:p>
        </p:txBody>
      </p:sp>
      <p:sp>
        <p:nvSpPr>
          <p:cNvPr id="5" name="Slide Number Placeholder 4">
            <a:extLst>
              <a:ext uri="{FF2B5EF4-FFF2-40B4-BE49-F238E27FC236}">
                <a16:creationId xmlns:a16="http://schemas.microsoft.com/office/drawing/2014/main" id="{847E99CE-7250-403B-B1DD-EEC664520BEA}"/>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6" name="Title 5">
            <a:extLst>
              <a:ext uri="{FF2B5EF4-FFF2-40B4-BE49-F238E27FC236}">
                <a16:creationId xmlns:a16="http://schemas.microsoft.com/office/drawing/2014/main" id="{08837B44-B34D-45B0-918E-167533A3CDB6}"/>
              </a:ext>
            </a:extLst>
          </p:cNvPr>
          <p:cNvSpPr>
            <a:spLocks noGrp="1"/>
          </p:cNvSpPr>
          <p:nvPr>
            <p:ph type="title"/>
          </p:nvPr>
        </p:nvSpPr>
        <p:spPr bwMode="black"/>
        <p:txBody>
          <a:bodyPr/>
          <a:lstStyle>
            <a:lvl1pPr>
              <a:defRPr>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229115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koloms tekstdi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1E7B6F-B417-400B-A6F6-A159CEACF55D}"/>
              </a:ext>
            </a:extLst>
          </p:cNvPr>
          <p:cNvSpPr>
            <a:spLocks noGrp="1"/>
          </p:cNvSpPr>
          <p:nvPr>
            <p:ph type="ftr" sz="quarter" idx="11"/>
          </p:nvPr>
        </p:nvSpPr>
        <p:spPr/>
        <p:txBody>
          <a:bodyPr/>
          <a:lstStyle/>
          <a:p>
            <a:r>
              <a:rPr lang="en-GB"/>
              <a:t>Titel van je presentatie</a:t>
            </a:r>
            <a:endParaRPr lang="en-GB" dirty="0"/>
          </a:p>
        </p:txBody>
      </p:sp>
      <p:sp>
        <p:nvSpPr>
          <p:cNvPr id="7" name="Slide Number Placeholder 6">
            <a:extLst>
              <a:ext uri="{FF2B5EF4-FFF2-40B4-BE49-F238E27FC236}">
                <a16:creationId xmlns:a16="http://schemas.microsoft.com/office/drawing/2014/main" id="{098EACE0-550F-46FB-A754-309398FCEB42}"/>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5" name="Title 4">
            <a:extLst>
              <a:ext uri="{FF2B5EF4-FFF2-40B4-BE49-F238E27FC236}">
                <a16:creationId xmlns:a16="http://schemas.microsoft.com/office/drawing/2014/main" id="{498468A7-BF7B-4BC1-954C-6176F08AD395}"/>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9" name="Content Placeholder 8">
            <a:extLst>
              <a:ext uri="{FF2B5EF4-FFF2-40B4-BE49-F238E27FC236}">
                <a16:creationId xmlns:a16="http://schemas.microsoft.com/office/drawing/2014/main" id="{0D1492C7-88FA-44EF-9BDA-D7C2C94CCD07}"/>
              </a:ext>
            </a:extLst>
          </p:cNvPr>
          <p:cNvSpPr>
            <a:spLocks noGrp="1"/>
          </p:cNvSpPr>
          <p:nvPr>
            <p:ph sz="quarter" idx="14"/>
          </p:nvPr>
        </p:nvSpPr>
        <p:spPr>
          <a:xfrm>
            <a:off x="8382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p:nvPr>
        </p:nvSpPr>
        <p:spPr>
          <a:xfrm>
            <a:off x="61698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300623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A852BDA-7A05-46ED-BA4A-594FCD9A3059}"/>
              </a:ext>
            </a:extLst>
          </p:cNvPr>
          <p:cNvSpPr>
            <a:spLocks noGrp="1"/>
          </p:cNvSpPr>
          <p:nvPr>
            <p:ph type="ftr" sz="quarter" idx="11"/>
          </p:nvPr>
        </p:nvSpPr>
        <p:spPr/>
        <p:txBody>
          <a:bodyPr/>
          <a:lstStyle/>
          <a:p>
            <a:r>
              <a:rPr lang="en-GB"/>
              <a:t>Titel van je presentatie</a:t>
            </a:r>
          </a:p>
        </p:txBody>
      </p:sp>
      <p:sp>
        <p:nvSpPr>
          <p:cNvPr id="5" name="Text Placeholder 4">
            <a:extLst>
              <a:ext uri="{FF2B5EF4-FFF2-40B4-BE49-F238E27FC236}">
                <a16:creationId xmlns:a16="http://schemas.microsoft.com/office/drawing/2014/main" id="{8BAB47A1-1B66-4993-B1B1-762C9656C8C4}"/>
              </a:ext>
            </a:extLst>
          </p:cNvPr>
          <p:cNvSpPr>
            <a:spLocks noGrp="1"/>
          </p:cNvSpPr>
          <p:nvPr>
            <p:ph type="body" sz="quarter" idx="3" hasCustomPrompt="1"/>
          </p:nvPr>
        </p:nvSpPr>
        <p:spPr>
          <a:xfrm>
            <a:off x="6170612" y="1727199"/>
            <a:ext cx="5183188" cy="308991"/>
          </a:xfrm>
          <a:prstGeom prst="rect">
            <a:avLst/>
          </a:prstGeom>
        </p:spPr>
        <p:txBody>
          <a:bodyPr anchor="b" anchorCtr="0">
            <a:noAutofit/>
          </a:bodyPr>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6" name="Content Placeholder 5">
            <a:extLst>
              <a:ext uri="{FF2B5EF4-FFF2-40B4-BE49-F238E27FC236}">
                <a16:creationId xmlns:a16="http://schemas.microsoft.com/office/drawing/2014/main" id="{1AEA8A8E-5320-4662-9D59-02BE32B2DB6E}"/>
              </a:ext>
            </a:extLst>
          </p:cNvPr>
          <p:cNvSpPr>
            <a:spLocks noGrp="1"/>
          </p:cNvSpPr>
          <p:nvPr>
            <p:ph sz="quarter" idx="4" hasCustomPrompt="1"/>
          </p:nvPr>
        </p:nvSpPr>
        <p:spPr>
          <a:xfrm>
            <a:off x="6170612" y="2189053"/>
            <a:ext cx="5183188" cy="395551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9" name="Slide Number Placeholder 8">
            <a:extLst>
              <a:ext uri="{FF2B5EF4-FFF2-40B4-BE49-F238E27FC236}">
                <a16:creationId xmlns:a16="http://schemas.microsoft.com/office/drawing/2014/main" id="{3675A099-AAA8-44B8-A850-A097EC5614BE}"/>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3" name="Title 2">
            <a:extLst>
              <a:ext uri="{FF2B5EF4-FFF2-40B4-BE49-F238E27FC236}">
                <a16:creationId xmlns:a16="http://schemas.microsoft.com/office/drawing/2014/main" id="{09F78E22-1EFB-4E21-BFFE-29EC7DD4EF5A}"/>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10" name="Content Placeholder 8">
            <a:extLst>
              <a:ext uri="{FF2B5EF4-FFF2-40B4-BE49-F238E27FC236}">
                <a16:creationId xmlns:a16="http://schemas.microsoft.com/office/drawing/2014/main" id="{3F04D093-CCD4-4AB8-93E7-153C8244C6E3}"/>
              </a:ext>
            </a:extLst>
          </p:cNvPr>
          <p:cNvSpPr>
            <a:spLocks noGrp="1"/>
          </p:cNvSpPr>
          <p:nvPr>
            <p:ph sz="quarter" idx="14"/>
          </p:nvPr>
        </p:nvSpPr>
        <p:spPr>
          <a:xfrm>
            <a:off x="8382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328400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ee grafieke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A852BDA-7A05-46ED-BA4A-594FCD9A3059}"/>
              </a:ext>
            </a:extLst>
          </p:cNvPr>
          <p:cNvSpPr>
            <a:spLocks noGrp="1"/>
          </p:cNvSpPr>
          <p:nvPr>
            <p:ph type="ftr" sz="quarter" idx="11"/>
          </p:nvPr>
        </p:nvSpPr>
        <p:spPr/>
        <p:txBody>
          <a:bodyPr/>
          <a:lstStyle/>
          <a:p>
            <a:r>
              <a:rPr lang="en-GB"/>
              <a:t>Titel van je presentatie</a:t>
            </a:r>
          </a:p>
        </p:txBody>
      </p:sp>
      <p:sp>
        <p:nvSpPr>
          <p:cNvPr id="3" name="Text Placeholder 2">
            <a:extLst>
              <a:ext uri="{FF2B5EF4-FFF2-40B4-BE49-F238E27FC236}">
                <a16:creationId xmlns:a16="http://schemas.microsoft.com/office/drawing/2014/main" id="{4C015707-1E48-4692-A0EF-2CFCF49424A0}"/>
              </a:ext>
            </a:extLst>
          </p:cNvPr>
          <p:cNvSpPr>
            <a:spLocks noGrp="1"/>
          </p:cNvSpPr>
          <p:nvPr>
            <p:ph type="body" idx="1" hasCustomPrompt="1"/>
          </p:nvPr>
        </p:nvSpPr>
        <p:spPr>
          <a:xfrm>
            <a:off x="839787" y="1727199"/>
            <a:ext cx="5184000"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4" name="Content Placeholder 3">
            <a:extLst>
              <a:ext uri="{FF2B5EF4-FFF2-40B4-BE49-F238E27FC236}">
                <a16:creationId xmlns:a16="http://schemas.microsoft.com/office/drawing/2014/main" id="{597C2B0E-AE80-4327-A595-2BDC143E9401}"/>
              </a:ext>
            </a:extLst>
          </p:cNvPr>
          <p:cNvSpPr>
            <a:spLocks noGrp="1"/>
          </p:cNvSpPr>
          <p:nvPr>
            <p:ph sz="half" idx="2" hasCustomPrompt="1"/>
          </p:nvPr>
        </p:nvSpPr>
        <p:spPr>
          <a:xfrm>
            <a:off x="839787" y="2189053"/>
            <a:ext cx="5184000" cy="3955510"/>
          </a:xfrm>
          <a:prstGeom prst="rect">
            <a:avLst/>
          </a:prstGeom>
        </p:spPr>
        <p:txBody>
          <a:bodyPr/>
          <a:lstStyle>
            <a:lvl1pPr marL="0" indent="0">
              <a:buNone/>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5" name="Text Placeholder 4">
            <a:extLst>
              <a:ext uri="{FF2B5EF4-FFF2-40B4-BE49-F238E27FC236}">
                <a16:creationId xmlns:a16="http://schemas.microsoft.com/office/drawing/2014/main" id="{8BAB47A1-1B66-4993-B1B1-762C9656C8C4}"/>
              </a:ext>
            </a:extLst>
          </p:cNvPr>
          <p:cNvSpPr>
            <a:spLocks noGrp="1"/>
          </p:cNvSpPr>
          <p:nvPr>
            <p:ph type="body" sz="quarter" idx="3" hasCustomPrompt="1"/>
          </p:nvPr>
        </p:nvSpPr>
        <p:spPr>
          <a:xfrm>
            <a:off x="6170612" y="1727199"/>
            <a:ext cx="5183188"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6" name="Content Placeholder 5">
            <a:extLst>
              <a:ext uri="{FF2B5EF4-FFF2-40B4-BE49-F238E27FC236}">
                <a16:creationId xmlns:a16="http://schemas.microsoft.com/office/drawing/2014/main" id="{1AEA8A8E-5320-4662-9D59-02BE32B2DB6E}"/>
              </a:ext>
            </a:extLst>
          </p:cNvPr>
          <p:cNvSpPr>
            <a:spLocks noGrp="1"/>
          </p:cNvSpPr>
          <p:nvPr>
            <p:ph sz="quarter" idx="4" hasCustomPrompt="1"/>
          </p:nvPr>
        </p:nvSpPr>
        <p:spPr>
          <a:xfrm>
            <a:off x="6170612" y="2189053"/>
            <a:ext cx="5183188" cy="395551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9" name="Slide Number Placeholder 8">
            <a:extLst>
              <a:ext uri="{FF2B5EF4-FFF2-40B4-BE49-F238E27FC236}">
                <a16:creationId xmlns:a16="http://schemas.microsoft.com/office/drawing/2014/main" id="{3675A099-AAA8-44B8-A850-A097EC5614BE}"/>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7" name="Title 6">
            <a:extLst>
              <a:ext uri="{FF2B5EF4-FFF2-40B4-BE49-F238E27FC236}">
                <a16:creationId xmlns:a16="http://schemas.microsoft.com/office/drawing/2014/main" id="{DD4C0D65-AE21-4114-A43A-74FB1B20E4D3}"/>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Tree>
    <p:extLst>
      <p:ext uri="{BB962C8B-B14F-4D97-AF65-F5344CB8AC3E}">
        <p14:creationId xmlns:p14="http://schemas.microsoft.com/office/powerpoint/2010/main" val="2483107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te grafie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172AF8-2858-4875-979F-A10C1ECEB2A2}"/>
              </a:ext>
            </a:extLst>
          </p:cNvPr>
          <p:cNvSpPr>
            <a:spLocks noGrp="1"/>
          </p:cNvSpPr>
          <p:nvPr>
            <p:ph type="ftr" sz="quarter" idx="11"/>
          </p:nvPr>
        </p:nvSpPr>
        <p:spPr/>
        <p:txBody>
          <a:bodyPr/>
          <a:lstStyle/>
          <a:p>
            <a:r>
              <a:rPr lang="en-GB"/>
              <a:t>Titel van je presentatie</a:t>
            </a:r>
            <a:endParaRPr lang="en-GB" dirty="0"/>
          </a:p>
        </p:txBody>
      </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a:xfrm>
            <a:off x="838200" y="2188163"/>
            <a:ext cx="10515600" cy="395640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6" name="Slide Number Placeholder 5">
            <a:extLst>
              <a:ext uri="{FF2B5EF4-FFF2-40B4-BE49-F238E27FC236}">
                <a16:creationId xmlns:a16="http://schemas.microsoft.com/office/drawing/2014/main" id="{75326E91-5FEA-4222-A63C-016D192BFC16}"/>
              </a:ext>
            </a:extLst>
          </p:cNvPr>
          <p:cNvSpPr>
            <a:spLocks noGrp="1"/>
          </p:cNvSpPr>
          <p:nvPr>
            <p:ph type="sldNum" sz="quarter" idx="12"/>
          </p:nvPr>
        </p:nvSpPr>
        <p:spPr/>
        <p:txBody>
          <a:bodyPr/>
          <a:lstStyle/>
          <a:p>
            <a:fld id="{EEC0F82C-4994-47DA-8D9B-99D78D224F6D}" type="slidenum">
              <a:rPr lang="en-GB" smtClean="0"/>
              <a:t>‹nr.›</a:t>
            </a:fld>
            <a:endParaRPr lang="en-GB" dirty="0"/>
          </a:p>
        </p:txBody>
      </p:sp>
      <p:sp>
        <p:nvSpPr>
          <p:cNvPr id="9" name="Text Placeholder 2">
            <a:extLst>
              <a:ext uri="{FF2B5EF4-FFF2-40B4-BE49-F238E27FC236}">
                <a16:creationId xmlns:a16="http://schemas.microsoft.com/office/drawing/2014/main" id="{06D60B38-5D90-4273-B6A6-DAC657E32FE3}"/>
              </a:ext>
            </a:extLst>
          </p:cNvPr>
          <p:cNvSpPr>
            <a:spLocks noGrp="1"/>
          </p:cNvSpPr>
          <p:nvPr>
            <p:ph type="body" idx="13" hasCustomPrompt="1"/>
          </p:nvPr>
        </p:nvSpPr>
        <p:spPr>
          <a:xfrm>
            <a:off x="839788" y="1727199"/>
            <a:ext cx="10514012"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4" name="Title 3">
            <a:extLst>
              <a:ext uri="{FF2B5EF4-FFF2-40B4-BE49-F238E27FC236}">
                <a16:creationId xmlns:a16="http://schemas.microsoft.com/office/drawing/2014/main" id="{FCDCC810-4AB0-4485-9A9C-3C811A65E520}"/>
              </a:ext>
            </a:extLst>
          </p:cNvPr>
          <p:cNvSpPr>
            <a:spLocks noGrp="1"/>
          </p:cNvSpPr>
          <p:nvPr>
            <p:ph type="title"/>
          </p:nvPr>
        </p:nvSpPr>
        <p:spPr/>
        <p:txBody>
          <a:bodyPr/>
          <a:lstStyle/>
          <a:p>
            <a:r>
              <a:rPr lang="nl-NL"/>
              <a:t>Klik om de stijl te bewerken</a:t>
            </a:r>
            <a:endParaRPr lang="en-GB"/>
          </a:p>
        </p:txBody>
      </p:sp>
    </p:spTree>
    <p:extLst>
      <p:ext uri="{BB962C8B-B14F-4D97-AF65-F5344CB8AC3E}">
        <p14:creationId xmlns:p14="http://schemas.microsoft.com/office/powerpoint/2010/main" val="402661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blauw">
    <p:bg>
      <p:bgPr>
        <a:solidFill>
          <a:srgbClr val="006AC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210E12-B316-48D4-9417-F0656BBC5F55}"/>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C2A52C00-1F7E-4D0E-95B1-C9A585D40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gray">
          <a:xfrm>
            <a:off x="11418514" y="6318166"/>
            <a:ext cx="447675" cy="377907"/>
          </a:xfrm>
          <a:prstGeom prst="rect">
            <a:avLst/>
          </a:prstGeom>
        </p:spPr>
      </p:pic>
      <p:sp>
        <p:nvSpPr>
          <p:cNvPr id="3" name="Content Placeholder 2">
            <a:extLst>
              <a:ext uri="{FF2B5EF4-FFF2-40B4-BE49-F238E27FC236}">
                <a16:creationId xmlns:a16="http://schemas.microsoft.com/office/drawing/2014/main" id="{DC389B5C-A374-46FA-89AC-805B0EEC7969}"/>
              </a:ext>
            </a:extLst>
          </p:cNvPr>
          <p:cNvSpPr>
            <a:spLocks noGrp="1"/>
          </p:cNvSpPr>
          <p:nvPr>
            <p:ph idx="1"/>
          </p:nvPr>
        </p:nvSpPr>
        <p:spPr bwMode="black">
          <a:xfrm>
            <a:off x="838200" y="1825625"/>
            <a:ext cx="10515600" cy="4351338"/>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p:txBody>
      </p:sp>
      <p:sp>
        <p:nvSpPr>
          <p:cNvPr id="4" name="Footer Placeholder 3">
            <a:extLst>
              <a:ext uri="{FF2B5EF4-FFF2-40B4-BE49-F238E27FC236}">
                <a16:creationId xmlns:a16="http://schemas.microsoft.com/office/drawing/2014/main" id="{C590461A-C3E2-4521-91B5-87525835ED28}"/>
              </a:ext>
            </a:extLst>
          </p:cNvPr>
          <p:cNvSpPr>
            <a:spLocks noGrp="1"/>
          </p:cNvSpPr>
          <p:nvPr>
            <p:ph type="ftr" sz="quarter" idx="10"/>
          </p:nvPr>
        </p:nvSpPr>
        <p:spPr/>
        <p:txBody>
          <a:bodyPr/>
          <a:lstStyle/>
          <a:p>
            <a:r>
              <a:rPr lang="en-GB" smtClean="0"/>
              <a:t>Employer Branding</a:t>
            </a:r>
            <a:endParaRPr lang="en-GB" dirty="0"/>
          </a:p>
        </p:txBody>
      </p:sp>
      <p:sp>
        <p:nvSpPr>
          <p:cNvPr id="5" name="Slide Number Placeholder 4">
            <a:extLst>
              <a:ext uri="{FF2B5EF4-FFF2-40B4-BE49-F238E27FC236}">
                <a16:creationId xmlns:a16="http://schemas.microsoft.com/office/drawing/2014/main" id="{EB4F4B01-F554-4158-ADD1-2BFF4726F8F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6" name="Title 5">
            <a:extLst>
              <a:ext uri="{FF2B5EF4-FFF2-40B4-BE49-F238E27FC236}">
                <a16:creationId xmlns:a16="http://schemas.microsoft.com/office/drawing/2014/main" id="{ADFD2F7C-3751-48A9-8926-5298C61DCBCB}"/>
              </a:ext>
            </a:extLst>
          </p:cNvPr>
          <p:cNvSpPr>
            <a:spLocks noGrp="1"/>
          </p:cNvSpPr>
          <p:nvPr>
            <p:ph type="title"/>
          </p:nvPr>
        </p:nvSpPr>
        <p:spPr bwMode="black"/>
        <p:txBody>
          <a:bodyPr/>
          <a:lstStyle>
            <a:lvl1pPr>
              <a:defRPr>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1126909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1E7B6F-B417-400B-A6F6-A159CEACF55D}"/>
              </a:ext>
            </a:extLst>
          </p:cNvPr>
          <p:cNvSpPr>
            <a:spLocks noGrp="1"/>
          </p:cNvSpPr>
          <p:nvPr>
            <p:ph type="ftr" sz="quarter" idx="11"/>
          </p:nvPr>
        </p:nvSpPr>
        <p:spPr/>
        <p:txBody>
          <a:bodyPr/>
          <a:lstStyle/>
          <a:p>
            <a:r>
              <a:rPr lang="en-GB"/>
              <a:t>Titel van je presentatie</a:t>
            </a:r>
            <a:endParaRPr lang="en-GB" dirty="0"/>
          </a:p>
        </p:txBody>
      </p:sp>
      <p:sp>
        <p:nvSpPr>
          <p:cNvPr id="7" name="Slide Number Placeholder 6">
            <a:extLst>
              <a:ext uri="{FF2B5EF4-FFF2-40B4-BE49-F238E27FC236}">
                <a16:creationId xmlns:a16="http://schemas.microsoft.com/office/drawing/2014/main" id="{098EACE0-550F-46FB-A754-309398FCEB42}"/>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9" name="Picture Placeholder 8">
            <a:extLst>
              <a:ext uri="{FF2B5EF4-FFF2-40B4-BE49-F238E27FC236}">
                <a16:creationId xmlns:a16="http://schemas.microsoft.com/office/drawing/2014/main" id="{83B20616-A020-438B-B0DB-7E1A421F35C2}"/>
              </a:ext>
            </a:extLst>
          </p:cNvPr>
          <p:cNvSpPr>
            <a:spLocks noGrp="1"/>
          </p:cNvSpPr>
          <p:nvPr>
            <p:ph type="pic" sz="quarter" idx="13"/>
          </p:nvPr>
        </p:nvSpPr>
        <p:spPr>
          <a:xfrm>
            <a:off x="6919913" y="-1"/>
            <a:ext cx="5272087" cy="6166800"/>
          </a:xfrm>
          <a:prstGeom prst="rect">
            <a:avLst/>
          </a:prstGeom>
        </p:spPr>
        <p:txBody>
          <a:bodyPr anchor="ctr" anchorCtr="0"/>
          <a:lstStyle>
            <a:lvl1pPr marL="0" indent="0" algn="ctr">
              <a:buNone/>
              <a:defRPr/>
            </a:lvl1pPr>
          </a:lstStyle>
          <a:p>
            <a:r>
              <a:rPr lang="nl-NL"/>
              <a:t>Klik op het pictogram als u een afbeelding wilt toevoegen</a:t>
            </a:r>
          </a:p>
        </p:txBody>
      </p:sp>
      <p:sp>
        <p:nvSpPr>
          <p:cNvPr id="4" name="Title 3">
            <a:extLst>
              <a:ext uri="{FF2B5EF4-FFF2-40B4-BE49-F238E27FC236}">
                <a16:creationId xmlns:a16="http://schemas.microsoft.com/office/drawing/2014/main" id="{96E99759-A32D-4A26-986E-9C3C2BC9CD1C}"/>
              </a:ext>
            </a:extLst>
          </p:cNvPr>
          <p:cNvSpPr>
            <a:spLocks noGrp="1"/>
          </p:cNvSpPr>
          <p:nvPr>
            <p:ph type="title"/>
          </p:nvPr>
        </p:nvSpPr>
        <p:spPr>
          <a:xfrm>
            <a:off x="838200" y="365125"/>
            <a:ext cx="5256000" cy="1325563"/>
          </a:xfrm>
        </p:spPr>
        <p:txBody>
          <a:bodyPr/>
          <a:lstStyle/>
          <a:p>
            <a:r>
              <a:rPr lang="nl-NL"/>
              <a:t>Klik om de stijl te bewerken</a:t>
            </a:r>
            <a:endParaRPr lang="en-GB"/>
          </a:p>
        </p:txBody>
      </p:sp>
      <p:sp>
        <p:nvSpPr>
          <p:cNvPr id="13" name="Content Placeholder 8">
            <a:extLst>
              <a:ext uri="{FF2B5EF4-FFF2-40B4-BE49-F238E27FC236}">
                <a16:creationId xmlns:a16="http://schemas.microsoft.com/office/drawing/2014/main" id="{0095792C-16F1-438D-B73E-F3018B098EE2}"/>
              </a:ext>
            </a:extLst>
          </p:cNvPr>
          <p:cNvSpPr>
            <a:spLocks noGrp="1"/>
          </p:cNvSpPr>
          <p:nvPr>
            <p:ph sz="quarter" idx="14"/>
          </p:nvPr>
        </p:nvSpPr>
        <p:spPr>
          <a:xfrm>
            <a:off x="838200" y="1824563"/>
            <a:ext cx="5256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3821831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eeldvullende di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2B68DAC-2746-4DD1-B1CB-661BB36F92DC}"/>
              </a:ext>
            </a:extLst>
          </p:cNvPr>
          <p:cNvSpPr>
            <a:spLocks noGrp="1"/>
          </p:cNvSpPr>
          <p:nvPr>
            <p:ph type="pic" sz="quarter" idx="10"/>
          </p:nvPr>
        </p:nvSpPr>
        <p:spPr bwMode="gray">
          <a:xfrm>
            <a:off x="180177" y="0"/>
            <a:ext cx="12011823" cy="6165850"/>
          </a:xfrm>
          <a:prstGeom prst="rect">
            <a:avLst/>
          </a:prstGeom>
          <a:solidFill>
            <a:schemeClr val="bg1"/>
          </a:solidFill>
        </p:spPr>
        <p:txBody>
          <a:bodyPr anchor="ctr" anchorCtr="0"/>
          <a:lstStyle>
            <a:lvl1pPr marL="0" indent="0" algn="ctr">
              <a:buNone/>
              <a:defRPr/>
            </a:lvl1pPr>
          </a:lstStyle>
          <a:p>
            <a:r>
              <a:rPr lang="nl-NL"/>
              <a:t>Klik op het pictogram als u een afbeelding wilt toevoegen</a:t>
            </a:r>
          </a:p>
        </p:txBody>
      </p:sp>
      <p:sp>
        <p:nvSpPr>
          <p:cNvPr id="2" name="Footer Placeholder 1">
            <a:extLst>
              <a:ext uri="{FF2B5EF4-FFF2-40B4-BE49-F238E27FC236}">
                <a16:creationId xmlns:a16="http://schemas.microsoft.com/office/drawing/2014/main" id="{04B665EB-F63A-4906-8E1E-8FDBB9925494}"/>
              </a:ext>
            </a:extLst>
          </p:cNvPr>
          <p:cNvSpPr>
            <a:spLocks noGrp="1"/>
          </p:cNvSpPr>
          <p:nvPr>
            <p:ph type="ftr" sz="quarter" idx="11"/>
          </p:nvPr>
        </p:nvSpPr>
        <p:spPr/>
        <p:txBody>
          <a:bodyPr/>
          <a:lstStyle/>
          <a:p>
            <a:r>
              <a:rPr lang="en-GB"/>
              <a:t>Titel van je presentatie</a:t>
            </a:r>
            <a:endParaRPr lang="en-GB" dirty="0"/>
          </a:p>
        </p:txBody>
      </p:sp>
      <p:sp>
        <p:nvSpPr>
          <p:cNvPr id="3" name="Slide Number Placeholder 2">
            <a:extLst>
              <a:ext uri="{FF2B5EF4-FFF2-40B4-BE49-F238E27FC236}">
                <a16:creationId xmlns:a16="http://schemas.microsoft.com/office/drawing/2014/main" id="{CF4A65EF-7D01-44E4-AC76-1D7703E9B404}"/>
              </a:ext>
            </a:extLst>
          </p:cNvPr>
          <p:cNvSpPr>
            <a:spLocks noGrp="1"/>
          </p:cNvSpPr>
          <p:nvPr>
            <p:ph type="sldNum" sz="quarter" idx="12"/>
          </p:nvPr>
        </p:nvSpPr>
        <p:spPr/>
        <p:txBody>
          <a:bodyPr/>
          <a:lstStyle/>
          <a:p>
            <a:fld id="{EEC0F82C-4994-47DA-8D9B-99D78D224F6D}" type="slidenum">
              <a:rPr lang="en-GB" smtClean="0"/>
              <a:pPr/>
              <a:t>‹nr.›</a:t>
            </a:fld>
            <a:endParaRPr lang="en-GB" dirty="0"/>
          </a:p>
        </p:txBody>
      </p:sp>
      <p:sp>
        <p:nvSpPr>
          <p:cNvPr id="6" name="Content Placeholder 1">
            <a:extLst>
              <a:ext uri="{FF2B5EF4-FFF2-40B4-BE49-F238E27FC236}">
                <a16:creationId xmlns:a16="http://schemas.microsoft.com/office/drawing/2014/main" id="{4C49E2D0-0884-479D-8E72-27CE63B21996}"/>
              </a:ext>
            </a:extLst>
          </p:cNvPr>
          <p:cNvSpPr txBox="1">
            <a:spLocks/>
          </p:cNvSpPr>
          <p:nvPr userDrawn="1"/>
        </p:nvSpPr>
        <p:spPr bwMode="gray">
          <a:xfrm>
            <a:off x="-3240000" y="273049"/>
            <a:ext cx="3240000" cy="3766687"/>
          </a:xfrm>
          <a:prstGeom prst="rect">
            <a:avLst/>
          </a:prstGeom>
          <a:solidFill>
            <a:schemeClr val="bg1">
              <a:lumMod val="95000"/>
            </a:schemeClr>
          </a:solidFill>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a:t>
            </a: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pictogram</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Tree>
    <p:extLst>
      <p:ext uri="{BB962C8B-B14F-4D97-AF65-F5344CB8AC3E}">
        <p14:creationId xmlns:p14="http://schemas.microsoft.com/office/powerpoint/2010/main" val="40946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co met tite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9D46F1-7B53-49BC-AAB8-96EF24EE67CD}"/>
              </a:ext>
            </a:extLst>
          </p:cNvPr>
          <p:cNvSpPr>
            <a:spLocks noGrp="1"/>
          </p:cNvSpPr>
          <p:nvPr>
            <p:ph type="ftr" sz="quarter" idx="10"/>
          </p:nvPr>
        </p:nvSpPr>
        <p:spPr/>
        <p:txBody>
          <a:bodyPr/>
          <a:lstStyle/>
          <a:p>
            <a:r>
              <a:rPr lang="en-GB"/>
              <a:t>Titel van je presentatie</a:t>
            </a:r>
            <a:endParaRPr lang="en-GB" dirty="0"/>
          </a:p>
        </p:txBody>
      </p:sp>
      <p:sp>
        <p:nvSpPr>
          <p:cNvPr id="6" name="Slide Number Placeholder 5">
            <a:extLst>
              <a:ext uri="{FF2B5EF4-FFF2-40B4-BE49-F238E27FC236}">
                <a16:creationId xmlns:a16="http://schemas.microsoft.com/office/drawing/2014/main" id="{93742462-D01B-45AA-B53A-DF6717EC98D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4" name="Title 3">
            <a:extLst>
              <a:ext uri="{FF2B5EF4-FFF2-40B4-BE49-F238E27FC236}">
                <a16:creationId xmlns:a16="http://schemas.microsoft.com/office/drawing/2014/main" id="{1A0B8128-2B51-427E-841C-37BA6C36BD23}"/>
              </a:ext>
            </a:extLst>
          </p:cNvPr>
          <p:cNvSpPr>
            <a:spLocks noGrp="1"/>
          </p:cNvSpPr>
          <p:nvPr>
            <p:ph type="title"/>
          </p:nvPr>
        </p:nvSpPr>
        <p:spPr/>
        <p:txBody>
          <a:bodyPr/>
          <a:lstStyle/>
          <a:p>
            <a:r>
              <a:rPr lang="nl-NL"/>
              <a:t>Klik om de stijl te bewerken</a:t>
            </a:r>
            <a:endParaRPr lang="en-GB" dirty="0"/>
          </a:p>
        </p:txBody>
      </p:sp>
    </p:spTree>
    <p:extLst>
      <p:ext uri="{BB962C8B-B14F-4D97-AF65-F5344CB8AC3E}">
        <p14:creationId xmlns:p14="http://schemas.microsoft.com/office/powerpoint/2010/main" val="1321459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co zonder titel">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5C4131-DFDE-4A9B-9D01-18FE7E7791CC}"/>
              </a:ext>
            </a:extLst>
          </p:cNvPr>
          <p:cNvSpPr>
            <a:spLocks noGrp="1"/>
          </p:cNvSpPr>
          <p:nvPr>
            <p:ph type="ftr" sz="quarter" idx="11"/>
          </p:nvPr>
        </p:nvSpPr>
        <p:spPr/>
        <p:txBody>
          <a:bodyPr/>
          <a:lstStyle/>
          <a:p>
            <a:r>
              <a:rPr lang="en-GB"/>
              <a:t>Titel van je presentatie</a:t>
            </a:r>
            <a:endParaRPr lang="en-GB" dirty="0"/>
          </a:p>
        </p:txBody>
      </p:sp>
      <p:sp>
        <p:nvSpPr>
          <p:cNvPr id="5" name="Slide Number Placeholder 4">
            <a:extLst>
              <a:ext uri="{FF2B5EF4-FFF2-40B4-BE49-F238E27FC236}">
                <a16:creationId xmlns:a16="http://schemas.microsoft.com/office/drawing/2014/main" id="{B2AC3F08-4BE7-4F63-AF8A-A6D4F07E2A4F}"/>
              </a:ext>
            </a:extLst>
          </p:cNvPr>
          <p:cNvSpPr>
            <a:spLocks noGrp="1"/>
          </p:cNvSpPr>
          <p:nvPr>
            <p:ph type="sldNum" sz="quarter" idx="12"/>
          </p:nvPr>
        </p:nvSpPr>
        <p:spPr/>
        <p:txBody>
          <a:bodyPr/>
          <a:lstStyle/>
          <a:p>
            <a:fld id="{EEC0F82C-4994-47DA-8D9B-99D78D224F6D}" type="slidenum">
              <a:rPr lang="en-GB" smtClean="0"/>
              <a:t>‹nr.›</a:t>
            </a:fld>
            <a:endParaRPr lang="en-GB" dirty="0"/>
          </a:p>
        </p:txBody>
      </p:sp>
    </p:spTree>
    <p:extLst>
      <p:ext uri="{BB962C8B-B14F-4D97-AF65-F5344CB8AC3E}">
        <p14:creationId xmlns:p14="http://schemas.microsoft.com/office/powerpoint/2010/main" val="2662718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inddia">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448F41-8C70-41F3-8C4A-06DE09FC7E3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cture Placeholder 5">
            <a:extLst>
              <a:ext uri="{FF2B5EF4-FFF2-40B4-BE49-F238E27FC236}">
                <a16:creationId xmlns:a16="http://schemas.microsoft.com/office/drawing/2014/main" id="{81EBF5DC-7B34-4D7D-8AF3-675063B5B9EA}"/>
              </a:ext>
            </a:extLst>
          </p:cNvPr>
          <p:cNvSpPr>
            <a:spLocks noGrp="1"/>
          </p:cNvSpPr>
          <p:nvPr>
            <p:ph type="pic" sz="quarter" idx="14" hasCustomPrompt="1"/>
          </p:nvPr>
        </p:nvSpPr>
        <p:spPr>
          <a:xfrm>
            <a:off x="0" y="0"/>
            <a:ext cx="12192000" cy="6858000"/>
          </a:xfrm>
          <a:solidFill>
            <a:srgbClr val="C9C9CB"/>
          </a:solidFill>
        </p:spPr>
        <p:txBody>
          <a:bodyPr lIns="360000" tIns="360000" rIns="360000" bIns="360000"/>
          <a:lstStyle>
            <a:lvl1pPr marL="0" indent="0">
              <a:buNone/>
              <a:defRPr/>
            </a:lvl1pPr>
          </a:lstStyle>
          <a:p>
            <a:r>
              <a:rPr lang="en-GB" dirty="0"/>
              <a:t>  </a:t>
            </a:r>
          </a:p>
        </p:txBody>
      </p:sp>
      <p:sp>
        <p:nvSpPr>
          <p:cNvPr id="2" name="Title 1">
            <a:extLst>
              <a:ext uri="{FF2B5EF4-FFF2-40B4-BE49-F238E27FC236}">
                <a16:creationId xmlns:a16="http://schemas.microsoft.com/office/drawing/2014/main" id="{2CE80CBB-FC37-471E-9B36-7F2B8C0D076B}"/>
              </a:ext>
            </a:extLst>
          </p:cNvPr>
          <p:cNvSpPr>
            <a:spLocks noGrp="1"/>
          </p:cNvSpPr>
          <p:nvPr>
            <p:ph type="ctrTitle" hasCustomPrompt="1"/>
          </p:nvPr>
        </p:nvSpPr>
        <p:spPr bwMode="gray">
          <a:xfrm>
            <a:off x="0" y="2895600"/>
            <a:ext cx="7962900" cy="2806540"/>
          </a:xfrm>
          <a:prstGeom prst="rect">
            <a:avLst/>
          </a:prstGeom>
          <a:solidFill>
            <a:srgbClr val="006ACA">
              <a:alpha val="65000"/>
            </a:srgbClr>
          </a:solidFill>
        </p:spPr>
        <p:txBody>
          <a:bodyPr lIns="1008000" tIns="360000" bIns="720000" anchor="t" anchorCtr="0"/>
          <a:lstStyle>
            <a:lvl1pPr algn="l">
              <a:lnSpc>
                <a:spcPct val="85000"/>
              </a:lnSpc>
              <a:spcBef>
                <a:spcPts val="600"/>
              </a:spcBef>
              <a:defRPr sz="4800" b="0" kern="1100" baseline="0">
                <a:solidFill>
                  <a:schemeClr val="bg1"/>
                </a:solidFill>
              </a:defRPr>
            </a:lvl1pPr>
          </a:lstStyle>
          <a:p>
            <a:r>
              <a:rPr lang="nl-NL" dirty="0"/>
              <a:t>Titel van de end slide over twee regels</a:t>
            </a:r>
            <a:endParaRPr lang="en-GB" dirty="0"/>
          </a:p>
        </p:txBody>
      </p:sp>
      <p:sp>
        <p:nvSpPr>
          <p:cNvPr id="10" name="Content Placeholder 1">
            <a:extLst>
              <a:ext uri="{FF2B5EF4-FFF2-40B4-BE49-F238E27FC236}">
                <a16:creationId xmlns:a16="http://schemas.microsoft.com/office/drawing/2014/main" id="{3F841CB3-E667-49DC-8825-0684AFF1763D}"/>
              </a:ext>
            </a:extLst>
          </p:cNvPr>
          <p:cNvSpPr txBox="1">
            <a:spLocks/>
          </p:cNvSpPr>
          <p:nvPr userDrawn="1"/>
        </p:nvSpPr>
        <p:spPr bwMode="gray">
          <a:xfrm>
            <a:off x="-3240000" y="273050"/>
            <a:ext cx="3240000" cy="3295650"/>
          </a:xfrm>
          <a:prstGeom prst="rect">
            <a:avLst/>
          </a:prstGeom>
        </p:spPr>
        <p:txBody>
          <a:bodyPr rIns="36000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200" b="1" dirty="0">
                <a:solidFill>
                  <a:schemeClr val="tx1"/>
                </a:solidFill>
              </a:rPr>
              <a:t>Gebruik van afbeeldingen als achtergrond voor </a:t>
            </a:r>
            <a:r>
              <a:rPr lang="nl-NL" sz="1200" b="1" dirty="0" err="1">
                <a:solidFill>
                  <a:schemeClr val="tx1"/>
                </a:solidFill>
              </a:rPr>
              <a:t>Einddia</a:t>
            </a:r>
            <a:endParaRPr lang="nl-NL" sz="1200" b="1" dirty="0">
              <a:solidFill>
                <a:schemeClr val="tx1"/>
              </a:solidFill>
            </a:endParaRPr>
          </a:p>
          <a:p>
            <a:pPr algn="l">
              <a:spcBef>
                <a:spcPts val="0"/>
              </a:spcBef>
            </a:pPr>
            <a:r>
              <a:rPr lang="nl-NL" sz="1200" b="1"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200" b="0" dirty="0">
                <a:solidFill>
                  <a:schemeClr val="tx1"/>
                </a:solidFill>
              </a:rPr>
              <a:t>Ga nu naar </a:t>
            </a:r>
            <a:r>
              <a:rPr lang="nl-NL" sz="1200" b="1" dirty="0">
                <a:solidFill>
                  <a:schemeClr val="tx1"/>
                </a:solidFill>
              </a:rPr>
              <a:t>‘Invoegen’ </a:t>
            </a:r>
            <a:r>
              <a:rPr lang="nl-NL" sz="1200" b="0" dirty="0">
                <a:solidFill>
                  <a:schemeClr val="tx1"/>
                </a:solidFill>
              </a:rPr>
              <a:t>en kies </a:t>
            </a:r>
            <a:r>
              <a:rPr lang="nl-NL" sz="1200" b="1" dirty="0">
                <a:solidFill>
                  <a:schemeClr val="tx1"/>
                </a:solidFill>
              </a:rPr>
              <a:t>‘Afbeeldingen’</a:t>
            </a:r>
            <a:r>
              <a:rPr lang="nl-NL" sz="1200" b="0" dirty="0">
                <a:solidFill>
                  <a:schemeClr val="tx1"/>
                </a:solidFill>
              </a:rPr>
              <a:t>. </a:t>
            </a:r>
          </a:p>
          <a:p>
            <a:pPr marL="171450" indent="-171450" algn="l">
              <a:spcBef>
                <a:spcPts val="0"/>
              </a:spcBef>
              <a:buFont typeface="Arial" panose="020B0604020202020204" pitchFamily="34" charset="0"/>
              <a:buChar char="•"/>
            </a:pPr>
            <a:r>
              <a:rPr lang="nl-NL" sz="1200" b="0" dirty="0">
                <a:solidFill>
                  <a:schemeClr val="tx1"/>
                </a:solidFill>
              </a:rPr>
              <a:t>Kies een afbeelding, klik op </a:t>
            </a:r>
            <a:r>
              <a:rPr lang="nl-NL" sz="1200" b="1" dirty="0">
                <a:solidFill>
                  <a:schemeClr val="tx1"/>
                </a:solidFill>
              </a:rPr>
              <a:t>‘Invoegen’ </a:t>
            </a:r>
            <a:r>
              <a:rPr lang="nl-NL" sz="1200" b="0" dirty="0">
                <a:solidFill>
                  <a:schemeClr val="tx1"/>
                </a:solidFill>
              </a:rPr>
              <a:t>en de afbeelding wordt geplaatst.</a:t>
            </a:r>
          </a:p>
          <a:p>
            <a:pPr marL="171450" indent="-171450" algn="l">
              <a:spcBef>
                <a:spcPts val="0"/>
              </a:spcBef>
              <a:buFont typeface="Arial" panose="020B0604020202020204" pitchFamily="34" charset="0"/>
              <a:buChar char="•"/>
            </a:pPr>
            <a:r>
              <a:rPr lang="nl-NL" sz="1200" b="0" dirty="0">
                <a:solidFill>
                  <a:schemeClr val="tx1"/>
                </a:solidFill>
              </a:rPr>
              <a:t>Wil je een uitsnede maken, selecteer dan de foto door erop te klikken en gebruik de </a:t>
            </a:r>
            <a:r>
              <a:rPr lang="nl-NL" sz="1200" b="0" dirty="0" err="1">
                <a:solidFill>
                  <a:schemeClr val="tx1"/>
                </a:solidFill>
              </a:rPr>
              <a:t>crop</a:t>
            </a:r>
            <a:r>
              <a:rPr lang="nl-NL" sz="1200" b="0" dirty="0">
                <a:solidFill>
                  <a:schemeClr val="tx1"/>
                </a:solidFill>
              </a:rPr>
              <a:t>- functie onder </a:t>
            </a:r>
            <a:r>
              <a:rPr lang="nl-NL" sz="1200" b="1" dirty="0">
                <a:solidFill>
                  <a:schemeClr val="tx1"/>
                </a:solidFill>
              </a:rPr>
              <a:t>‘Opmaak’/’Bijsnijden’</a:t>
            </a:r>
            <a:r>
              <a:rPr lang="nl-NL" sz="1200" b="0" dirty="0">
                <a:solidFill>
                  <a:schemeClr val="tx1"/>
                </a:solidFill>
              </a:rPr>
              <a:t>.</a:t>
            </a:r>
          </a:p>
        </p:txBody>
      </p:sp>
      <p:sp>
        <p:nvSpPr>
          <p:cNvPr id="20" name="Text Placeholder 10">
            <a:extLst>
              <a:ext uri="{FF2B5EF4-FFF2-40B4-BE49-F238E27FC236}">
                <a16:creationId xmlns:a16="http://schemas.microsoft.com/office/drawing/2014/main" id="{B47D7442-BD18-4C99-9F6F-9B34451CEB63}"/>
              </a:ext>
            </a:extLst>
          </p:cNvPr>
          <p:cNvSpPr>
            <a:spLocks noGrp="1"/>
          </p:cNvSpPr>
          <p:nvPr>
            <p:ph type="body" sz="quarter" idx="11" hasCustomPrompt="1"/>
          </p:nvPr>
        </p:nvSpPr>
        <p:spPr bwMode="gray">
          <a:xfrm>
            <a:off x="1055688" y="4872735"/>
            <a:ext cx="4640262" cy="643828"/>
          </a:xfrm>
          <a:prstGeom prst="rect">
            <a:avLst/>
          </a:prstGeom>
        </p:spPr>
        <p:txBody>
          <a:bodyPr/>
          <a:lstStyle>
            <a:lvl1pPr marL="0" indent="0">
              <a:buNone/>
              <a:defRPr sz="1400">
                <a:solidFill>
                  <a:schemeClr val="bg1"/>
                </a:solidFill>
              </a:defRPr>
            </a:lvl1pPr>
          </a:lstStyle>
          <a:p>
            <a:pPr lvl="0"/>
            <a:r>
              <a:rPr lang="en-US" dirty="0"/>
              <a:t>Extra </a:t>
            </a:r>
            <a:r>
              <a:rPr lang="en-US" dirty="0" err="1"/>
              <a:t>tekst</a:t>
            </a:r>
            <a:endParaRPr lang="nl-NL" dirty="0"/>
          </a:p>
        </p:txBody>
      </p:sp>
      <p:sp>
        <p:nvSpPr>
          <p:cNvPr id="17" name="Logo">
            <a:extLst>
              <a:ext uri="{FF2B5EF4-FFF2-40B4-BE49-F238E27FC236}">
                <a16:creationId xmlns:a16="http://schemas.microsoft.com/office/drawing/2014/main" id="{822B419A-D877-4C73-A2B0-D3DAD31ED9B9}"/>
              </a:ext>
            </a:extLst>
          </p:cNvPr>
          <p:cNvSpPr>
            <a:spLocks noGrp="1" noChangeAspect="1"/>
          </p:cNvSpPr>
          <p:nvPr>
            <p:ph type="body" sz="quarter" idx="13" hasCustomPrompt="1"/>
          </p:nvPr>
        </p:nvSpPr>
        <p:spPr>
          <a:xfrm>
            <a:off x="5872163" y="4959411"/>
            <a:ext cx="1945862" cy="540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lvl1pPr>
          </a:lstStyle>
          <a:p>
            <a:pPr lvl="0"/>
            <a:r>
              <a:rPr lang="en-US"/>
              <a:t> </a:t>
            </a:r>
            <a:endParaRPr lang="en-GB"/>
          </a:p>
        </p:txBody>
      </p:sp>
    </p:spTree>
    <p:extLst>
      <p:ext uri="{BB962C8B-B14F-4D97-AF65-F5344CB8AC3E}">
        <p14:creationId xmlns:p14="http://schemas.microsoft.com/office/powerpoint/2010/main" val="19166122"/>
      </p:ext>
    </p:extLst>
  </p:cSld>
  <p:clrMapOvr>
    <a:masterClrMapping/>
  </p:clrMapOvr>
  <p:extLst mod="1">
    <p:ext uri="{DCECCB84-F9BA-43D5-87BE-67443E8EF086}">
      <p15:sldGuideLst xmlns:p15="http://schemas.microsoft.com/office/powerpoint/2012/main">
        <p15:guide id="1" orient="horz" pos="2795">
          <p15:clr>
            <a:srgbClr val="FBAE40"/>
          </p15:clr>
        </p15:guide>
        <p15:guide id="2" orient="horz" pos="2931">
          <p15:clr>
            <a:srgbClr val="FBAE40"/>
          </p15:clr>
        </p15:guide>
        <p15:guide id="3" orient="horz" pos="2976">
          <p15:clr>
            <a:srgbClr val="FBAE40"/>
          </p15:clr>
        </p15:guide>
        <p15:guide id="4" orient="horz" pos="3067">
          <p15:clr>
            <a:srgbClr val="FBAE40"/>
          </p15:clr>
        </p15:guide>
        <p15:guide id="5" pos="665">
          <p15:clr>
            <a:srgbClr val="FBAE40"/>
          </p15:clr>
        </p15:guide>
        <p15:guide id="6" pos="5405">
          <p15:clr>
            <a:srgbClr val="FBAE40"/>
          </p15:clr>
        </p15:guide>
        <p15:guide id="7" pos="960">
          <p15:clr>
            <a:srgbClr val="FBAE40"/>
          </p15:clr>
        </p15:guide>
        <p15:guide id="8" orient="horz" pos="1434">
          <p15:clr>
            <a:srgbClr val="FBAE40"/>
          </p15:clr>
        </p15:guide>
        <p15:guide id="9" orient="horz" pos="3589">
          <p15:clr>
            <a:srgbClr val="FBAE40"/>
          </p15:clr>
        </p15:guide>
        <p15:guide id="10" orient="horz" pos="3793">
          <p15:clr>
            <a:srgbClr val="FBAE40"/>
          </p15:clr>
        </p15:guide>
        <p15:guide id="11" orient="horz" pos="3294">
          <p15:clr>
            <a:srgbClr val="FBAE40"/>
          </p15:clr>
        </p15:guide>
        <p15:guide id="12" orient="horz" pos="3385">
          <p15:clr>
            <a:srgbClr val="FBAE40"/>
          </p15:clr>
        </p15:guide>
        <p15:guide id="13" pos="5314">
          <p15:clr>
            <a:srgbClr val="FBAE40"/>
          </p15:clr>
        </p15:guide>
        <p15:guide id="14" pos="4089">
          <p15:clr>
            <a:srgbClr val="FBAE40"/>
          </p15:clr>
        </p15:guide>
        <p15:guide id="15" orient="horz" pos="3113">
          <p15:clr>
            <a:srgbClr val="FBAE40"/>
          </p15:clr>
        </p15:guide>
        <p15:guide id="16" orient="horz" pos="347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60_Пользовательский макет">
    <p:spTree>
      <p:nvGrpSpPr>
        <p:cNvPr id="1" name=""/>
        <p:cNvGrpSpPr/>
        <p:nvPr/>
      </p:nvGrpSpPr>
      <p:grpSpPr>
        <a:xfrm>
          <a:off x="0" y="0"/>
          <a:ext cx="0" cy="0"/>
          <a:chOff x="0" y="0"/>
          <a:chExt cx="0" cy="0"/>
        </a:xfrm>
      </p:grpSpPr>
      <p:sp>
        <p:nvSpPr>
          <p:cNvPr id="198" name="Picture Placeholder 2"/>
          <p:cNvSpPr>
            <a:spLocks noGrp="1"/>
          </p:cNvSpPr>
          <p:nvPr>
            <p:ph type="pic" idx="13"/>
          </p:nvPr>
        </p:nvSpPr>
        <p:spPr>
          <a:xfrm>
            <a:off x="0" y="0"/>
            <a:ext cx="12192000" cy="2752725"/>
          </a:xfrm>
          <a:prstGeom prst="rect">
            <a:avLst/>
          </a:prstGeom>
        </p:spPr>
        <p:txBody>
          <a:bodyPr lIns="60953" rIns="60953"/>
          <a:lstStyle/>
          <a:p>
            <a:endParaRPr/>
          </a:p>
        </p:txBody>
      </p:sp>
      <p:sp>
        <p:nvSpPr>
          <p:cNvPr id="199" name="Freeform 5"/>
          <p:cNvSpPr>
            <a:spLocks noGrp="1"/>
          </p:cNvSpPr>
          <p:nvPr>
            <p:ph type="pic" sz="quarter" idx="14"/>
          </p:nvPr>
        </p:nvSpPr>
        <p:spPr>
          <a:xfrm>
            <a:off x="889000" y="1966254"/>
            <a:ext cx="2336800" cy="2707351"/>
          </a:xfrm>
          <a:prstGeom prst="rect">
            <a:avLst/>
          </a:prstGeom>
        </p:spPr>
        <p:txBody>
          <a:bodyPr lIns="60953" rIns="60953"/>
          <a:lstStyle/>
          <a:p>
            <a:endParaRP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6196965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tIns="54423" bIns="54423"/>
          <a:lstStyle/>
          <a:p>
            <a:r>
              <a:rPr lang="nl-NL" smtClean="0"/>
              <a:t>Klik om de stijl te bewerken</a:t>
            </a:r>
            <a:endParaRPr lang="nl-NL"/>
          </a:p>
        </p:txBody>
      </p:sp>
      <p:sp>
        <p:nvSpPr>
          <p:cNvPr id="3" name="Tijdelijke aanduiding voor inhoud 2"/>
          <p:cNvSpPr>
            <a:spLocks noGrp="1"/>
          </p:cNvSpPr>
          <p:nvPr>
            <p:ph idx="1"/>
          </p:nvPr>
        </p:nvSpPr>
        <p:spPr/>
        <p:txBody>
          <a:bodyPr tIns="54423" bIns="54423"/>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609600" y="6356351"/>
            <a:ext cx="2844800" cy="365125"/>
          </a:xfrm>
          <a:prstGeom prst="rect">
            <a:avLst/>
          </a:prstGeom>
        </p:spPr>
        <p:txBody>
          <a:bodyPr lIns="108845" tIns="54423" rIns="108845" bIns="54423"/>
          <a:lstStyle/>
          <a:p>
            <a:fld id="{2468CC5F-D6A3-457B-BC3E-1A51B1E20F46}" type="datetimeFigureOut">
              <a:rPr lang="nl-NL" smtClean="0"/>
              <a:t>21-6-2023</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lIns="108845" tIns="54423" rIns="108845" bIns="54423"/>
          <a:lstStyle/>
          <a:p>
            <a:endParaRPr lang="nl-NL"/>
          </a:p>
        </p:txBody>
      </p:sp>
      <p:sp>
        <p:nvSpPr>
          <p:cNvPr id="6" name="Tijdelijke aanduiding voor dianummer 5"/>
          <p:cNvSpPr>
            <a:spLocks noGrp="1"/>
          </p:cNvSpPr>
          <p:nvPr>
            <p:ph type="sldNum" sz="quarter" idx="12"/>
          </p:nvPr>
        </p:nvSpPr>
        <p:spPr>
          <a:xfrm>
            <a:off x="8491167" y="6239835"/>
            <a:ext cx="246433" cy="233030"/>
          </a:xfrm>
        </p:spPr>
        <p:txBody>
          <a:bodyPr tIns="54423" bIns="54423"/>
          <a:lstStyle/>
          <a:p>
            <a:fld id="{C60D3CBA-8220-49BC-B069-66B4AD30213E}" type="slidenum">
              <a:rPr lang="nl-NL" smtClean="0"/>
              <a:t>‹nr.›</a:t>
            </a:fld>
            <a:endParaRPr lang="nl-NL"/>
          </a:p>
        </p:txBody>
      </p:sp>
    </p:spTree>
    <p:extLst>
      <p:ext uri="{BB962C8B-B14F-4D97-AF65-F5344CB8AC3E}">
        <p14:creationId xmlns:p14="http://schemas.microsoft.com/office/powerpoint/2010/main" val="21631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grijs">
    <p:bg>
      <p:bgPr>
        <a:solidFill>
          <a:srgbClr val="64656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1717DC-3F94-4B63-A237-0FE1D4B04FC2}"/>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5EA16335-DFB1-43C4-86B9-FF87C9064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gray">
          <a:xfrm>
            <a:off x="11418514" y="6318166"/>
            <a:ext cx="447675" cy="377907"/>
          </a:xfrm>
          <a:prstGeom prst="rect">
            <a:avLst/>
          </a:prstGeom>
        </p:spPr>
      </p:pic>
      <p:sp>
        <p:nvSpPr>
          <p:cNvPr id="3" name="Content Placeholder 2">
            <a:extLst>
              <a:ext uri="{FF2B5EF4-FFF2-40B4-BE49-F238E27FC236}">
                <a16:creationId xmlns:a16="http://schemas.microsoft.com/office/drawing/2014/main" id="{DC389B5C-A374-46FA-89AC-805B0EEC7969}"/>
              </a:ext>
            </a:extLst>
          </p:cNvPr>
          <p:cNvSpPr>
            <a:spLocks noGrp="1"/>
          </p:cNvSpPr>
          <p:nvPr>
            <p:ph idx="1"/>
          </p:nvPr>
        </p:nvSpPr>
        <p:spPr bwMode="black">
          <a:xfrm>
            <a:off x="838200" y="1825625"/>
            <a:ext cx="10515600" cy="4351338"/>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p:txBody>
      </p:sp>
      <p:sp>
        <p:nvSpPr>
          <p:cNvPr id="4" name="Footer Placeholder 3">
            <a:extLst>
              <a:ext uri="{FF2B5EF4-FFF2-40B4-BE49-F238E27FC236}">
                <a16:creationId xmlns:a16="http://schemas.microsoft.com/office/drawing/2014/main" id="{6C27F66D-A0B1-4B09-8A6E-956916B91CDC}"/>
              </a:ext>
            </a:extLst>
          </p:cNvPr>
          <p:cNvSpPr>
            <a:spLocks noGrp="1"/>
          </p:cNvSpPr>
          <p:nvPr>
            <p:ph type="ftr" sz="quarter" idx="10"/>
          </p:nvPr>
        </p:nvSpPr>
        <p:spPr/>
        <p:txBody>
          <a:bodyPr/>
          <a:lstStyle/>
          <a:p>
            <a:r>
              <a:rPr lang="en-GB" smtClean="0"/>
              <a:t>Employer Branding</a:t>
            </a:r>
            <a:endParaRPr lang="en-GB" dirty="0"/>
          </a:p>
        </p:txBody>
      </p:sp>
      <p:sp>
        <p:nvSpPr>
          <p:cNvPr id="5" name="Slide Number Placeholder 4">
            <a:extLst>
              <a:ext uri="{FF2B5EF4-FFF2-40B4-BE49-F238E27FC236}">
                <a16:creationId xmlns:a16="http://schemas.microsoft.com/office/drawing/2014/main" id="{847E99CE-7250-403B-B1DD-EEC664520BEA}"/>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6" name="Title 5">
            <a:extLst>
              <a:ext uri="{FF2B5EF4-FFF2-40B4-BE49-F238E27FC236}">
                <a16:creationId xmlns:a16="http://schemas.microsoft.com/office/drawing/2014/main" id="{08837B44-B34D-45B0-918E-167533A3CDB6}"/>
              </a:ext>
            </a:extLst>
          </p:cNvPr>
          <p:cNvSpPr>
            <a:spLocks noGrp="1"/>
          </p:cNvSpPr>
          <p:nvPr>
            <p:ph type="title"/>
          </p:nvPr>
        </p:nvSpPr>
        <p:spPr bwMode="black"/>
        <p:txBody>
          <a:bodyPr/>
          <a:lstStyle>
            <a:lvl1pPr>
              <a:defRPr>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506119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koloms tekstdi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F1E7B6F-B417-400B-A6F6-A159CEACF55D}"/>
              </a:ext>
            </a:extLst>
          </p:cNvPr>
          <p:cNvSpPr>
            <a:spLocks noGrp="1"/>
          </p:cNvSpPr>
          <p:nvPr>
            <p:ph type="ftr" sz="quarter" idx="11"/>
          </p:nvPr>
        </p:nvSpPr>
        <p:spPr/>
        <p:txBody>
          <a:bodyPr/>
          <a:lstStyle/>
          <a:p>
            <a:r>
              <a:rPr lang="en-GB" smtClean="0"/>
              <a:t>Employer Branding</a:t>
            </a:r>
            <a:endParaRPr lang="en-GB" dirty="0"/>
          </a:p>
        </p:txBody>
      </p:sp>
      <p:sp>
        <p:nvSpPr>
          <p:cNvPr id="7" name="Slide Number Placeholder 6">
            <a:extLst>
              <a:ext uri="{FF2B5EF4-FFF2-40B4-BE49-F238E27FC236}">
                <a16:creationId xmlns:a16="http://schemas.microsoft.com/office/drawing/2014/main" id="{098EACE0-550F-46FB-A754-309398FCEB42}"/>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5" name="Title 4">
            <a:extLst>
              <a:ext uri="{FF2B5EF4-FFF2-40B4-BE49-F238E27FC236}">
                <a16:creationId xmlns:a16="http://schemas.microsoft.com/office/drawing/2014/main" id="{498468A7-BF7B-4BC1-954C-6176F08AD395}"/>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9" name="Content Placeholder 8">
            <a:extLst>
              <a:ext uri="{FF2B5EF4-FFF2-40B4-BE49-F238E27FC236}">
                <a16:creationId xmlns:a16="http://schemas.microsoft.com/office/drawing/2014/main" id="{0D1492C7-88FA-44EF-9BDA-D7C2C94CCD07}"/>
              </a:ext>
            </a:extLst>
          </p:cNvPr>
          <p:cNvSpPr>
            <a:spLocks noGrp="1"/>
          </p:cNvSpPr>
          <p:nvPr>
            <p:ph sz="quarter" idx="14"/>
          </p:nvPr>
        </p:nvSpPr>
        <p:spPr>
          <a:xfrm>
            <a:off x="8382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p:nvPr>
        </p:nvSpPr>
        <p:spPr>
          <a:xfrm>
            <a:off x="61698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9289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A852BDA-7A05-46ED-BA4A-594FCD9A3059}"/>
              </a:ext>
            </a:extLst>
          </p:cNvPr>
          <p:cNvSpPr>
            <a:spLocks noGrp="1"/>
          </p:cNvSpPr>
          <p:nvPr>
            <p:ph type="ftr" sz="quarter" idx="11"/>
          </p:nvPr>
        </p:nvSpPr>
        <p:spPr/>
        <p:txBody>
          <a:bodyPr/>
          <a:lstStyle/>
          <a:p>
            <a:r>
              <a:rPr lang="en-GB" smtClean="0"/>
              <a:t>Employer Branding</a:t>
            </a:r>
            <a:endParaRPr lang="en-GB"/>
          </a:p>
        </p:txBody>
      </p:sp>
      <p:sp>
        <p:nvSpPr>
          <p:cNvPr id="5" name="Text Placeholder 4">
            <a:extLst>
              <a:ext uri="{FF2B5EF4-FFF2-40B4-BE49-F238E27FC236}">
                <a16:creationId xmlns:a16="http://schemas.microsoft.com/office/drawing/2014/main" id="{8BAB47A1-1B66-4993-B1B1-762C9656C8C4}"/>
              </a:ext>
            </a:extLst>
          </p:cNvPr>
          <p:cNvSpPr>
            <a:spLocks noGrp="1"/>
          </p:cNvSpPr>
          <p:nvPr>
            <p:ph type="body" sz="quarter" idx="3" hasCustomPrompt="1"/>
          </p:nvPr>
        </p:nvSpPr>
        <p:spPr>
          <a:xfrm>
            <a:off x="6170612" y="1727199"/>
            <a:ext cx="5183188" cy="308991"/>
          </a:xfrm>
          <a:prstGeom prst="rect">
            <a:avLst/>
          </a:prstGeom>
        </p:spPr>
        <p:txBody>
          <a:bodyPr anchor="b" anchorCtr="0">
            <a:noAutofit/>
          </a:bodyPr>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6" name="Content Placeholder 5">
            <a:extLst>
              <a:ext uri="{FF2B5EF4-FFF2-40B4-BE49-F238E27FC236}">
                <a16:creationId xmlns:a16="http://schemas.microsoft.com/office/drawing/2014/main" id="{1AEA8A8E-5320-4662-9D59-02BE32B2DB6E}"/>
              </a:ext>
            </a:extLst>
          </p:cNvPr>
          <p:cNvSpPr>
            <a:spLocks noGrp="1"/>
          </p:cNvSpPr>
          <p:nvPr>
            <p:ph sz="quarter" idx="4" hasCustomPrompt="1"/>
          </p:nvPr>
        </p:nvSpPr>
        <p:spPr>
          <a:xfrm>
            <a:off x="6170612" y="2189053"/>
            <a:ext cx="5183188" cy="395551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9" name="Slide Number Placeholder 8">
            <a:extLst>
              <a:ext uri="{FF2B5EF4-FFF2-40B4-BE49-F238E27FC236}">
                <a16:creationId xmlns:a16="http://schemas.microsoft.com/office/drawing/2014/main" id="{3675A099-AAA8-44B8-A850-A097EC5614BE}"/>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3" name="Title 2">
            <a:extLst>
              <a:ext uri="{FF2B5EF4-FFF2-40B4-BE49-F238E27FC236}">
                <a16:creationId xmlns:a16="http://schemas.microsoft.com/office/drawing/2014/main" id="{09F78E22-1EFB-4E21-BFFE-29EC7DD4EF5A}"/>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
        <p:nvSpPr>
          <p:cNvPr id="10" name="Content Placeholder 8">
            <a:extLst>
              <a:ext uri="{FF2B5EF4-FFF2-40B4-BE49-F238E27FC236}">
                <a16:creationId xmlns:a16="http://schemas.microsoft.com/office/drawing/2014/main" id="{3F04D093-CCD4-4AB8-93E7-153C8244C6E3}"/>
              </a:ext>
            </a:extLst>
          </p:cNvPr>
          <p:cNvSpPr>
            <a:spLocks noGrp="1"/>
          </p:cNvSpPr>
          <p:nvPr>
            <p:ph sz="quarter" idx="14"/>
          </p:nvPr>
        </p:nvSpPr>
        <p:spPr>
          <a:xfrm>
            <a:off x="838200" y="1824563"/>
            <a:ext cx="5184000" cy="432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05454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grafieke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A852BDA-7A05-46ED-BA4A-594FCD9A3059}"/>
              </a:ext>
            </a:extLst>
          </p:cNvPr>
          <p:cNvSpPr>
            <a:spLocks noGrp="1"/>
          </p:cNvSpPr>
          <p:nvPr>
            <p:ph type="ftr" sz="quarter" idx="11"/>
          </p:nvPr>
        </p:nvSpPr>
        <p:spPr/>
        <p:txBody>
          <a:bodyPr/>
          <a:lstStyle/>
          <a:p>
            <a:r>
              <a:rPr lang="en-GB" smtClean="0"/>
              <a:t>Employer Branding</a:t>
            </a:r>
            <a:endParaRPr lang="en-GB"/>
          </a:p>
        </p:txBody>
      </p:sp>
      <p:sp>
        <p:nvSpPr>
          <p:cNvPr id="3" name="Text Placeholder 2">
            <a:extLst>
              <a:ext uri="{FF2B5EF4-FFF2-40B4-BE49-F238E27FC236}">
                <a16:creationId xmlns:a16="http://schemas.microsoft.com/office/drawing/2014/main" id="{4C015707-1E48-4692-A0EF-2CFCF49424A0}"/>
              </a:ext>
            </a:extLst>
          </p:cNvPr>
          <p:cNvSpPr>
            <a:spLocks noGrp="1"/>
          </p:cNvSpPr>
          <p:nvPr>
            <p:ph type="body" idx="1" hasCustomPrompt="1"/>
          </p:nvPr>
        </p:nvSpPr>
        <p:spPr>
          <a:xfrm>
            <a:off x="839787" y="1727199"/>
            <a:ext cx="5184000"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4" name="Content Placeholder 3">
            <a:extLst>
              <a:ext uri="{FF2B5EF4-FFF2-40B4-BE49-F238E27FC236}">
                <a16:creationId xmlns:a16="http://schemas.microsoft.com/office/drawing/2014/main" id="{597C2B0E-AE80-4327-A595-2BDC143E9401}"/>
              </a:ext>
            </a:extLst>
          </p:cNvPr>
          <p:cNvSpPr>
            <a:spLocks noGrp="1"/>
          </p:cNvSpPr>
          <p:nvPr>
            <p:ph sz="half" idx="2" hasCustomPrompt="1"/>
          </p:nvPr>
        </p:nvSpPr>
        <p:spPr>
          <a:xfrm>
            <a:off x="839787" y="2189053"/>
            <a:ext cx="5184000" cy="3955510"/>
          </a:xfrm>
          <a:prstGeom prst="rect">
            <a:avLst/>
          </a:prstGeom>
        </p:spPr>
        <p:txBody>
          <a:bodyPr/>
          <a:lstStyle>
            <a:lvl1pPr marL="0" indent="0">
              <a:buNone/>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5" name="Text Placeholder 4">
            <a:extLst>
              <a:ext uri="{FF2B5EF4-FFF2-40B4-BE49-F238E27FC236}">
                <a16:creationId xmlns:a16="http://schemas.microsoft.com/office/drawing/2014/main" id="{8BAB47A1-1B66-4993-B1B1-762C9656C8C4}"/>
              </a:ext>
            </a:extLst>
          </p:cNvPr>
          <p:cNvSpPr>
            <a:spLocks noGrp="1"/>
          </p:cNvSpPr>
          <p:nvPr>
            <p:ph type="body" sz="quarter" idx="3" hasCustomPrompt="1"/>
          </p:nvPr>
        </p:nvSpPr>
        <p:spPr>
          <a:xfrm>
            <a:off x="6170612" y="1727199"/>
            <a:ext cx="5183188"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6" name="Content Placeholder 5">
            <a:extLst>
              <a:ext uri="{FF2B5EF4-FFF2-40B4-BE49-F238E27FC236}">
                <a16:creationId xmlns:a16="http://schemas.microsoft.com/office/drawing/2014/main" id="{1AEA8A8E-5320-4662-9D59-02BE32B2DB6E}"/>
              </a:ext>
            </a:extLst>
          </p:cNvPr>
          <p:cNvSpPr>
            <a:spLocks noGrp="1"/>
          </p:cNvSpPr>
          <p:nvPr>
            <p:ph sz="quarter" idx="4" hasCustomPrompt="1"/>
          </p:nvPr>
        </p:nvSpPr>
        <p:spPr>
          <a:xfrm>
            <a:off x="6170612" y="2189053"/>
            <a:ext cx="5183188" cy="395551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9" name="Slide Number Placeholder 8">
            <a:extLst>
              <a:ext uri="{FF2B5EF4-FFF2-40B4-BE49-F238E27FC236}">
                <a16:creationId xmlns:a16="http://schemas.microsoft.com/office/drawing/2014/main" id="{3675A099-AAA8-44B8-A850-A097EC5614BE}"/>
              </a:ext>
            </a:extLst>
          </p:cNvPr>
          <p:cNvSpPr>
            <a:spLocks noGrp="1"/>
          </p:cNvSpPr>
          <p:nvPr>
            <p:ph type="sldNum" sz="quarter" idx="12"/>
          </p:nvPr>
        </p:nvSpPr>
        <p:spPr/>
        <p:txBody>
          <a:bodyPr/>
          <a:lstStyle/>
          <a:p>
            <a:fld id="{EEC0F82C-4994-47DA-8D9B-99D78D224F6D}" type="slidenum">
              <a:rPr lang="en-GB" smtClean="0"/>
              <a:t>‹nr.›</a:t>
            </a:fld>
            <a:endParaRPr lang="en-GB"/>
          </a:p>
        </p:txBody>
      </p:sp>
      <p:sp>
        <p:nvSpPr>
          <p:cNvPr id="7" name="Title 6">
            <a:extLst>
              <a:ext uri="{FF2B5EF4-FFF2-40B4-BE49-F238E27FC236}">
                <a16:creationId xmlns:a16="http://schemas.microsoft.com/office/drawing/2014/main" id="{DD4C0D65-AE21-4114-A43A-74FB1B20E4D3}"/>
              </a:ext>
            </a:extLst>
          </p:cNvPr>
          <p:cNvSpPr>
            <a:spLocks noGrp="1"/>
          </p:cNvSpPr>
          <p:nvPr>
            <p:ph type="title"/>
          </p:nvPr>
        </p:nvSpPr>
        <p:spPr>
          <a:xfrm>
            <a:off x="838200" y="365125"/>
            <a:ext cx="10515600" cy="1325563"/>
          </a:xfrm>
        </p:spPr>
        <p:txBody>
          <a:bodyPr/>
          <a:lstStyle/>
          <a:p>
            <a:r>
              <a:rPr lang="nl-NL"/>
              <a:t>Klik om de stijl te bewerken</a:t>
            </a:r>
            <a:endParaRPr lang="en-GB"/>
          </a:p>
        </p:txBody>
      </p:sp>
    </p:spTree>
    <p:extLst>
      <p:ext uri="{BB962C8B-B14F-4D97-AF65-F5344CB8AC3E}">
        <p14:creationId xmlns:p14="http://schemas.microsoft.com/office/powerpoint/2010/main" val="377270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te grafie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172AF8-2858-4875-979F-A10C1ECEB2A2}"/>
              </a:ext>
            </a:extLst>
          </p:cNvPr>
          <p:cNvSpPr>
            <a:spLocks noGrp="1"/>
          </p:cNvSpPr>
          <p:nvPr>
            <p:ph type="ftr" sz="quarter" idx="11"/>
          </p:nvPr>
        </p:nvSpPr>
        <p:spPr/>
        <p:txBody>
          <a:bodyPr/>
          <a:lstStyle/>
          <a:p>
            <a:r>
              <a:rPr lang="en-GB" smtClean="0"/>
              <a:t>Employer Branding</a:t>
            </a:r>
            <a:endParaRPr lang="en-GB" dirty="0"/>
          </a:p>
        </p:txBody>
      </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a:xfrm>
            <a:off x="838200" y="2188163"/>
            <a:ext cx="10515600" cy="3956400"/>
          </a:xfrm>
          <a:prstGeom prst="rect">
            <a:avLst/>
          </a:prstGeo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6" name="Slide Number Placeholder 5">
            <a:extLst>
              <a:ext uri="{FF2B5EF4-FFF2-40B4-BE49-F238E27FC236}">
                <a16:creationId xmlns:a16="http://schemas.microsoft.com/office/drawing/2014/main" id="{75326E91-5FEA-4222-A63C-016D192BFC16}"/>
              </a:ext>
            </a:extLst>
          </p:cNvPr>
          <p:cNvSpPr>
            <a:spLocks noGrp="1"/>
          </p:cNvSpPr>
          <p:nvPr>
            <p:ph type="sldNum" sz="quarter" idx="12"/>
          </p:nvPr>
        </p:nvSpPr>
        <p:spPr/>
        <p:txBody>
          <a:bodyPr/>
          <a:lstStyle/>
          <a:p>
            <a:fld id="{EEC0F82C-4994-47DA-8D9B-99D78D224F6D}" type="slidenum">
              <a:rPr lang="en-GB" smtClean="0"/>
              <a:t>‹nr.›</a:t>
            </a:fld>
            <a:endParaRPr lang="en-GB" dirty="0"/>
          </a:p>
        </p:txBody>
      </p:sp>
      <p:sp>
        <p:nvSpPr>
          <p:cNvPr id="9" name="Text Placeholder 2">
            <a:extLst>
              <a:ext uri="{FF2B5EF4-FFF2-40B4-BE49-F238E27FC236}">
                <a16:creationId xmlns:a16="http://schemas.microsoft.com/office/drawing/2014/main" id="{06D60B38-5D90-4273-B6A6-DAC657E32FE3}"/>
              </a:ext>
            </a:extLst>
          </p:cNvPr>
          <p:cNvSpPr>
            <a:spLocks noGrp="1"/>
          </p:cNvSpPr>
          <p:nvPr>
            <p:ph type="body" idx="13" hasCustomPrompt="1"/>
          </p:nvPr>
        </p:nvSpPr>
        <p:spPr>
          <a:xfrm>
            <a:off x="839788" y="1727199"/>
            <a:ext cx="10514012" cy="308991"/>
          </a:xfrm>
          <a:prstGeom prst="rect">
            <a:avLst/>
          </a:prstGeom>
        </p:spPr>
        <p:txBody>
          <a:bodyPr anchor="b" anchorCtr="0"/>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 in Verdana</a:t>
            </a:r>
          </a:p>
        </p:txBody>
      </p:sp>
      <p:sp>
        <p:nvSpPr>
          <p:cNvPr id="4" name="Title 3">
            <a:extLst>
              <a:ext uri="{FF2B5EF4-FFF2-40B4-BE49-F238E27FC236}">
                <a16:creationId xmlns:a16="http://schemas.microsoft.com/office/drawing/2014/main" id="{FCDCC810-4AB0-4485-9A9C-3C811A65E520}"/>
              </a:ext>
            </a:extLst>
          </p:cNvPr>
          <p:cNvSpPr>
            <a:spLocks noGrp="1"/>
          </p:cNvSpPr>
          <p:nvPr>
            <p:ph type="title"/>
          </p:nvPr>
        </p:nvSpPr>
        <p:spPr/>
        <p:txBody>
          <a:bodyPr/>
          <a:lstStyle/>
          <a:p>
            <a:r>
              <a:rPr lang="nl-NL"/>
              <a:t>Klik om de stijl te bewerken</a:t>
            </a:r>
            <a:endParaRPr lang="en-GB"/>
          </a:p>
        </p:txBody>
      </p:sp>
    </p:spTree>
    <p:extLst>
      <p:ext uri="{BB962C8B-B14F-4D97-AF65-F5344CB8AC3E}">
        <p14:creationId xmlns:p14="http://schemas.microsoft.com/office/powerpoint/2010/main" val="1596420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21" Type="http://schemas.openxmlformats.org/officeDocument/2006/relationships/image" Target="../media/image4.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20.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png"/><Relationship Id="rId3" Type="http://schemas.openxmlformats.org/officeDocument/2006/relationships/slideLayout" Target="../slideLayouts/slideLayout33.xml"/><Relationship Id="rId21" Type="http://schemas.openxmlformats.org/officeDocument/2006/relationships/image" Target="../media/image21.sv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5132BE-717D-48E4-825B-800AC785FD8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 name="Rectangle 8">
            <a:extLst>
              <a:ext uri="{FF2B5EF4-FFF2-40B4-BE49-F238E27FC236}">
                <a16:creationId xmlns:a16="http://schemas.microsoft.com/office/drawing/2014/main" id="{4D842163-3E1D-4C73-8804-D0AE7EC24FA2}"/>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Footer Placeholder 4">
            <a:extLst>
              <a:ext uri="{FF2B5EF4-FFF2-40B4-BE49-F238E27FC236}">
                <a16:creationId xmlns:a16="http://schemas.microsoft.com/office/drawing/2014/main" id="{64562BC9-7258-4DEA-9BDE-C079C2C39A42}"/>
              </a:ext>
            </a:extLst>
          </p:cNvPr>
          <p:cNvSpPr>
            <a:spLocks noGrp="1"/>
          </p:cNvSpPr>
          <p:nvPr>
            <p:ph type="ftr" sz="quarter" idx="3"/>
          </p:nvPr>
        </p:nvSpPr>
        <p:spPr bwMode="gray">
          <a:xfrm>
            <a:off x="1182780" y="6374280"/>
            <a:ext cx="6943725" cy="365125"/>
          </a:xfrm>
          <a:prstGeom prst="rect">
            <a:avLst/>
          </a:prstGeom>
        </p:spPr>
        <p:txBody>
          <a:bodyPr vert="horz" lIns="0" tIns="0" rIns="0" bIns="0" rtlCol="0" anchor="ctr" anchorCtr="0">
            <a:noAutofit/>
          </a:bodyPr>
          <a:lstStyle>
            <a:lvl1pPr algn="l">
              <a:lnSpc>
                <a:spcPct val="100000"/>
              </a:lnSpc>
              <a:defRPr sz="1000">
                <a:solidFill>
                  <a:schemeClr val="bg2"/>
                </a:solidFill>
              </a:defRPr>
            </a:lvl1pPr>
          </a:lstStyle>
          <a:p>
            <a:r>
              <a:rPr lang="en-GB" smtClean="0"/>
              <a:t>Employer Branding</a:t>
            </a:r>
            <a:endParaRPr lang="en-GB" dirty="0"/>
          </a:p>
        </p:txBody>
      </p:sp>
      <p:sp>
        <p:nvSpPr>
          <p:cNvPr id="6" name="Slide Number Placeholder 5">
            <a:extLst>
              <a:ext uri="{FF2B5EF4-FFF2-40B4-BE49-F238E27FC236}">
                <a16:creationId xmlns:a16="http://schemas.microsoft.com/office/drawing/2014/main" id="{60260FDB-B4A5-47A6-9893-5DF35572C43A}"/>
              </a:ext>
            </a:extLst>
          </p:cNvPr>
          <p:cNvSpPr>
            <a:spLocks noGrp="1"/>
          </p:cNvSpPr>
          <p:nvPr>
            <p:ph type="sldNum" sz="quarter" idx="4"/>
          </p:nvPr>
        </p:nvSpPr>
        <p:spPr bwMode="gray">
          <a:xfrm>
            <a:off x="811305" y="6374280"/>
            <a:ext cx="381000" cy="365125"/>
          </a:xfrm>
          <a:prstGeom prst="rect">
            <a:avLst/>
          </a:prstGeom>
        </p:spPr>
        <p:txBody>
          <a:bodyPr vert="horz" lIns="0" tIns="0" rIns="0" bIns="0" rtlCol="0" anchor="ctr" anchorCtr="0">
            <a:noAutofit/>
          </a:bodyPr>
          <a:lstStyle>
            <a:lvl1pPr algn="l">
              <a:lnSpc>
                <a:spcPct val="100000"/>
              </a:lnSpc>
              <a:defRPr sz="1000">
                <a:solidFill>
                  <a:schemeClr val="bg2"/>
                </a:solidFill>
              </a:defRPr>
            </a:lvl1pPr>
          </a:lstStyle>
          <a:p>
            <a:fld id="{EEC0F82C-4994-47DA-8D9B-99D78D224F6D}" type="slidenum">
              <a:rPr lang="en-GB" smtClean="0"/>
              <a:pPr/>
              <a:t>‹nr.›</a:t>
            </a:fld>
            <a:endParaRPr lang="en-GB" dirty="0"/>
          </a:p>
        </p:txBody>
      </p:sp>
      <p:pic>
        <p:nvPicPr>
          <p:cNvPr id="8" name="Graphic 7">
            <a:extLst>
              <a:ext uri="{FF2B5EF4-FFF2-40B4-BE49-F238E27FC236}">
                <a16:creationId xmlns:a16="http://schemas.microsoft.com/office/drawing/2014/main" id="{DDECB4F3-80FF-4898-A3D0-B6207E2A0046}"/>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8"/>
              </a:ext>
            </a:extLst>
          </a:blip>
          <a:stretch>
            <a:fillRect/>
          </a:stretch>
        </p:blipFill>
        <p:spPr bwMode="gray">
          <a:xfrm>
            <a:off x="11418514" y="6318166"/>
            <a:ext cx="447675" cy="377907"/>
          </a:xfrm>
          <a:prstGeom prst="rect">
            <a:avLst/>
          </a:prstGeom>
        </p:spPr>
      </p:pic>
      <p:sp>
        <p:nvSpPr>
          <p:cNvPr id="10" name="Content Placeholder 1">
            <a:extLst>
              <a:ext uri="{FF2B5EF4-FFF2-40B4-BE49-F238E27FC236}">
                <a16:creationId xmlns:a16="http://schemas.microsoft.com/office/drawing/2014/main" id="{E918D77D-A7CA-465F-8719-55A97D7510F5}"/>
              </a:ext>
            </a:extLst>
          </p:cNvPr>
          <p:cNvSpPr txBox="1">
            <a:spLocks/>
          </p:cNvSpPr>
          <p:nvPr userDrawn="1"/>
        </p:nvSpPr>
        <p:spPr bwMode="gray">
          <a:xfrm>
            <a:off x="-3240000" y="234950"/>
            <a:ext cx="3240000" cy="2393613"/>
          </a:xfrm>
          <a:prstGeom prst="rect">
            <a:avLst/>
          </a:prstGeom>
          <a:noFill/>
        </p:spPr>
        <p:txBody>
          <a:bodyPr vert="horz" lIns="90000" tIns="90000" rIns="360000" bIns="9000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10D60BFC-7F31-4367-9DFC-324A637126FF}"/>
              </a:ext>
            </a:extLst>
          </p:cNvPr>
          <p:cNvPicPr>
            <a:picLocks/>
          </p:cNvPicPr>
          <p:nvPr userDrawn="1"/>
        </p:nvPicPr>
        <p:blipFill rotWithShape="1">
          <a:blip r:embed="rId19" cstate="screen">
            <a:extLst>
              <a:ext uri="{28A0092B-C50C-407E-A947-70E740481C1C}">
                <a14:useLocalDpi xmlns:a14="http://schemas.microsoft.com/office/drawing/2010/main"/>
              </a:ext>
            </a:extLst>
          </a:blip>
          <a:srcRect/>
          <a:stretch/>
        </p:blipFill>
        <p:spPr bwMode="gray">
          <a:xfrm>
            <a:off x="-3163455" y="2904436"/>
            <a:ext cx="2686285" cy="750607"/>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64BC7627-25E6-40CD-A9B4-C94E0D03FDC0}"/>
              </a:ext>
            </a:extLst>
          </p:cNvPr>
          <p:cNvSpPr/>
          <p:nvPr userDrawn="1"/>
        </p:nvSpPr>
        <p:spPr bwMode="gray">
          <a:xfrm>
            <a:off x="12192000" y="0"/>
            <a:ext cx="324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a:extLst>
              <a:ext uri="{FF2B5EF4-FFF2-40B4-BE49-F238E27FC236}">
                <a16:creationId xmlns:a16="http://schemas.microsoft.com/office/drawing/2014/main" id="{B96CADC7-481B-4986-BC5A-888410725DDA}"/>
              </a:ext>
            </a:extLst>
          </p:cNvPr>
          <p:cNvSpPr/>
          <p:nvPr userDrawn="1"/>
        </p:nvSpPr>
        <p:spPr bwMode="gray">
          <a:xfrm>
            <a:off x="0" y="0"/>
            <a:ext cx="180355" cy="6858000"/>
          </a:xfrm>
          <a:prstGeom prst="rect">
            <a:avLst/>
          </a:prstGeom>
          <a:solidFill>
            <a:srgbClr val="006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4633B522-924E-4097-8F7C-82F110CF9209}"/>
              </a:ext>
            </a:extLst>
          </p:cNvPr>
          <p:cNvSpPr>
            <a:spLocks noGrp="1"/>
          </p:cNvSpPr>
          <p:nvPr userDrawn="1">
            <p:ph type="body" idx="1"/>
          </p:nvPr>
        </p:nvSpPr>
        <p:spPr>
          <a:xfrm>
            <a:off x="838200" y="1825625"/>
            <a:ext cx="10515600" cy="4320000"/>
          </a:xfrm>
          <a:prstGeom prst="rect">
            <a:avLst/>
          </a:prstGeom>
        </p:spPr>
        <p:txBody>
          <a:bodyPr vert="horz" lIns="0" tIns="0" rIns="0" bIns="0" rtlCol="0">
            <a:noAutofit/>
          </a:bodyPr>
          <a:lstStyle/>
          <a:p>
            <a:pPr lvl="0"/>
            <a:r>
              <a:rPr lang="nl-NL" noProof="0"/>
              <a:t>Edit Master text styles</a:t>
            </a:r>
          </a:p>
          <a:p>
            <a:pPr lvl="1"/>
            <a:r>
              <a:rPr lang="nl-NL" noProof="0"/>
              <a:t>Second level</a:t>
            </a:r>
          </a:p>
          <a:p>
            <a:pPr lvl="2"/>
            <a:r>
              <a:rPr lang="nl-NL" noProof="0"/>
              <a:t>Third level</a:t>
            </a:r>
          </a:p>
          <a:p>
            <a:pPr lvl="3"/>
            <a:r>
              <a:rPr lang="nl-NL" noProof="0"/>
              <a:t>Fourth level</a:t>
            </a:r>
          </a:p>
          <a:p>
            <a:pPr lvl="4"/>
            <a:r>
              <a:rPr lang="nl-NL" noProof="0"/>
              <a:t>Fifth level</a:t>
            </a:r>
          </a:p>
          <a:p>
            <a:pPr lvl="5"/>
            <a:r>
              <a:rPr lang="nl-NL" noProof="0"/>
              <a:t>Sixth level</a:t>
            </a:r>
          </a:p>
          <a:p>
            <a:pPr lvl="6"/>
            <a:r>
              <a:rPr lang="nl-NL" noProof="0"/>
              <a:t>Seventh level</a:t>
            </a:r>
          </a:p>
          <a:p>
            <a:pPr lvl="7"/>
            <a:r>
              <a:rPr lang="nl-NL" noProof="0"/>
              <a:t>Eight level</a:t>
            </a:r>
          </a:p>
          <a:p>
            <a:pPr lvl="8"/>
            <a:r>
              <a:rPr lang="nl-NL" noProof="0"/>
              <a:t>Ninth level</a:t>
            </a:r>
          </a:p>
        </p:txBody>
      </p:sp>
      <p:sp>
        <p:nvSpPr>
          <p:cNvPr id="12" name="Title Placeholder 11">
            <a:extLst>
              <a:ext uri="{FF2B5EF4-FFF2-40B4-BE49-F238E27FC236}">
                <a16:creationId xmlns:a16="http://schemas.microsoft.com/office/drawing/2014/main" id="{150BF419-8B74-4D04-B0E8-49FE4CC683C8}"/>
              </a:ext>
            </a:extLst>
          </p:cNvPr>
          <p:cNvSpPr>
            <a:spLocks noGrp="1"/>
          </p:cNvSpPr>
          <p:nvPr userDrawn="1">
            <p:ph type="title"/>
          </p:nvPr>
        </p:nvSpPr>
        <p:spPr>
          <a:xfrm>
            <a:off x="838200" y="365125"/>
            <a:ext cx="10515600" cy="1325563"/>
          </a:xfrm>
          <a:prstGeom prst="rect">
            <a:avLst/>
          </a:prstGeom>
        </p:spPr>
        <p:txBody>
          <a:bodyPr vert="horz" lIns="0" tIns="0" rIns="0" bIns="0" rtlCol="0" anchor="t" anchorCtr="0">
            <a:noAutofit/>
          </a:bodyPr>
          <a:lstStyle/>
          <a:p>
            <a:r>
              <a:rPr lang="nl-NL" noProof="0"/>
              <a:t>Klik om de stijl te bewerken</a:t>
            </a:r>
            <a:endParaRPr lang="nl-NL" noProof="0" dirty="0"/>
          </a:p>
        </p:txBody>
      </p:sp>
    </p:spTree>
    <p:extLst>
      <p:ext uri="{BB962C8B-B14F-4D97-AF65-F5344CB8AC3E}">
        <p14:creationId xmlns:p14="http://schemas.microsoft.com/office/powerpoint/2010/main" val="166180058"/>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5" r:id="rId4"/>
    <p:sldLayoutId id="2147483657" r:id="rId5"/>
    <p:sldLayoutId id="2147483652" r:id="rId6"/>
    <p:sldLayoutId id="2147483663" r:id="rId7"/>
    <p:sldLayoutId id="2147483653" r:id="rId8"/>
    <p:sldLayoutId id="2147483658" r:id="rId9"/>
    <p:sldLayoutId id="2147483662" r:id="rId10"/>
    <p:sldLayoutId id="2147483654" r:id="rId11"/>
    <p:sldLayoutId id="2147483661" r:id="rId12"/>
    <p:sldLayoutId id="2147483665" r:id="rId13"/>
    <p:sldLayoutId id="2147483664" r:id="rId14"/>
  </p:sldLayoutIdLst>
  <p:hf hdr="0" dt="0"/>
  <p:txStyles>
    <p:title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20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20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8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6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bg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5132BE-717D-48E4-825B-800AC785FD8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 name="Rectangle 8">
            <a:extLst>
              <a:ext uri="{FF2B5EF4-FFF2-40B4-BE49-F238E27FC236}">
                <a16:creationId xmlns:a16="http://schemas.microsoft.com/office/drawing/2014/main" id="{4D842163-3E1D-4C73-8804-D0AE7EC24FA2}"/>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Footer Placeholder 4">
            <a:extLst>
              <a:ext uri="{FF2B5EF4-FFF2-40B4-BE49-F238E27FC236}">
                <a16:creationId xmlns:a16="http://schemas.microsoft.com/office/drawing/2014/main" id="{64562BC9-7258-4DEA-9BDE-C079C2C39A42}"/>
              </a:ext>
            </a:extLst>
          </p:cNvPr>
          <p:cNvSpPr>
            <a:spLocks noGrp="1"/>
          </p:cNvSpPr>
          <p:nvPr>
            <p:ph type="ftr" sz="quarter" idx="3"/>
          </p:nvPr>
        </p:nvSpPr>
        <p:spPr bwMode="gray">
          <a:xfrm>
            <a:off x="1182780" y="6374280"/>
            <a:ext cx="6943725" cy="365125"/>
          </a:xfrm>
          <a:prstGeom prst="rect">
            <a:avLst/>
          </a:prstGeom>
        </p:spPr>
        <p:txBody>
          <a:bodyPr vert="horz" lIns="0" tIns="0" rIns="0" bIns="0" rtlCol="0" anchor="ctr" anchorCtr="0">
            <a:noAutofit/>
          </a:bodyPr>
          <a:lstStyle>
            <a:lvl1pPr algn="l">
              <a:lnSpc>
                <a:spcPct val="100000"/>
              </a:lnSpc>
              <a:defRPr sz="1000">
                <a:solidFill>
                  <a:schemeClr val="bg2"/>
                </a:solidFill>
              </a:defRPr>
            </a:lvl1pPr>
          </a:lstStyle>
          <a:p>
            <a:r>
              <a:rPr lang="en-GB" smtClean="0"/>
              <a:t>Recruitment</a:t>
            </a:r>
            <a:endParaRPr lang="en-GB" dirty="0"/>
          </a:p>
        </p:txBody>
      </p:sp>
      <p:sp>
        <p:nvSpPr>
          <p:cNvPr id="6" name="Slide Number Placeholder 5">
            <a:extLst>
              <a:ext uri="{FF2B5EF4-FFF2-40B4-BE49-F238E27FC236}">
                <a16:creationId xmlns:a16="http://schemas.microsoft.com/office/drawing/2014/main" id="{60260FDB-B4A5-47A6-9893-5DF35572C43A}"/>
              </a:ext>
            </a:extLst>
          </p:cNvPr>
          <p:cNvSpPr>
            <a:spLocks noGrp="1"/>
          </p:cNvSpPr>
          <p:nvPr>
            <p:ph type="sldNum" sz="quarter" idx="4"/>
          </p:nvPr>
        </p:nvSpPr>
        <p:spPr bwMode="gray">
          <a:xfrm>
            <a:off x="811305" y="6374280"/>
            <a:ext cx="381000" cy="365125"/>
          </a:xfrm>
          <a:prstGeom prst="rect">
            <a:avLst/>
          </a:prstGeom>
        </p:spPr>
        <p:txBody>
          <a:bodyPr vert="horz" lIns="0" tIns="0" rIns="0" bIns="0" rtlCol="0" anchor="ctr" anchorCtr="0">
            <a:noAutofit/>
          </a:bodyPr>
          <a:lstStyle>
            <a:lvl1pPr algn="l">
              <a:lnSpc>
                <a:spcPct val="100000"/>
              </a:lnSpc>
              <a:defRPr sz="1000">
                <a:solidFill>
                  <a:schemeClr val="bg2"/>
                </a:solidFill>
              </a:defRPr>
            </a:lvl1pPr>
          </a:lstStyle>
          <a:p>
            <a:fld id="{EEC0F82C-4994-47DA-8D9B-99D78D224F6D}" type="slidenum">
              <a:rPr lang="en-GB" smtClean="0"/>
              <a:pPr/>
              <a:t>‹nr.›</a:t>
            </a:fld>
            <a:endParaRPr lang="en-GB" dirty="0"/>
          </a:p>
        </p:txBody>
      </p:sp>
      <p:pic>
        <p:nvPicPr>
          <p:cNvPr id="8" name="Graphic 7">
            <a:extLst>
              <a:ext uri="{FF2B5EF4-FFF2-40B4-BE49-F238E27FC236}">
                <a16:creationId xmlns:a16="http://schemas.microsoft.com/office/drawing/2014/main" id="{DDECB4F3-80FF-4898-A3D0-B6207E2A0046}"/>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bwMode="gray">
          <a:xfrm>
            <a:off x="11418514" y="6318166"/>
            <a:ext cx="447675" cy="377907"/>
          </a:xfrm>
          <a:prstGeom prst="rect">
            <a:avLst/>
          </a:prstGeom>
        </p:spPr>
      </p:pic>
      <p:sp>
        <p:nvSpPr>
          <p:cNvPr id="10" name="Content Placeholder 1">
            <a:extLst>
              <a:ext uri="{FF2B5EF4-FFF2-40B4-BE49-F238E27FC236}">
                <a16:creationId xmlns:a16="http://schemas.microsoft.com/office/drawing/2014/main" id="{E918D77D-A7CA-465F-8719-55A97D7510F5}"/>
              </a:ext>
            </a:extLst>
          </p:cNvPr>
          <p:cNvSpPr txBox="1">
            <a:spLocks/>
          </p:cNvSpPr>
          <p:nvPr userDrawn="1"/>
        </p:nvSpPr>
        <p:spPr bwMode="gray">
          <a:xfrm>
            <a:off x="-3240000" y="234950"/>
            <a:ext cx="3240000" cy="2393613"/>
          </a:xfrm>
          <a:prstGeom prst="rect">
            <a:avLst/>
          </a:prstGeom>
          <a:noFill/>
        </p:spPr>
        <p:txBody>
          <a:bodyPr vert="horz" lIns="90000" tIns="90000" rIns="360000" bIns="9000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10D60BFC-7F31-4367-9DFC-324A637126FF}"/>
              </a:ext>
            </a:extLst>
          </p:cNvPr>
          <p:cNvPicPr>
            <a:picLocks/>
          </p:cNvPicPr>
          <p:nvPr userDrawn="1"/>
        </p:nvPicPr>
        <p:blipFill rotWithShape="1">
          <a:blip r:embed="rId21" cstate="email">
            <a:extLst>
              <a:ext uri="{28A0092B-C50C-407E-A947-70E740481C1C}">
                <a14:useLocalDpi xmlns:a14="http://schemas.microsoft.com/office/drawing/2010/main"/>
              </a:ext>
            </a:extLst>
          </a:blip>
          <a:srcRect/>
          <a:stretch/>
        </p:blipFill>
        <p:spPr bwMode="gray">
          <a:xfrm>
            <a:off x="-3163455" y="2904436"/>
            <a:ext cx="2686285" cy="750607"/>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64BC7627-25E6-40CD-A9B4-C94E0D03FDC0}"/>
              </a:ext>
            </a:extLst>
          </p:cNvPr>
          <p:cNvSpPr/>
          <p:nvPr userDrawn="1"/>
        </p:nvSpPr>
        <p:spPr bwMode="gray">
          <a:xfrm>
            <a:off x="12192000" y="0"/>
            <a:ext cx="324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a:extLst>
              <a:ext uri="{FF2B5EF4-FFF2-40B4-BE49-F238E27FC236}">
                <a16:creationId xmlns:a16="http://schemas.microsoft.com/office/drawing/2014/main" id="{B96CADC7-481B-4986-BC5A-888410725DDA}"/>
              </a:ext>
            </a:extLst>
          </p:cNvPr>
          <p:cNvSpPr/>
          <p:nvPr userDrawn="1"/>
        </p:nvSpPr>
        <p:spPr bwMode="gray">
          <a:xfrm>
            <a:off x="0" y="0"/>
            <a:ext cx="180355" cy="6858000"/>
          </a:xfrm>
          <a:prstGeom prst="rect">
            <a:avLst/>
          </a:prstGeom>
          <a:solidFill>
            <a:srgbClr val="006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4633B522-924E-4097-8F7C-82F110CF9209}"/>
              </a:ext>
            </a:extLst>
          </p:cNvPr>
          <p:cNvSpPr>
            <a:spLocks noGrp="1"/>
          </p:cNvSpPr>
          <p:nvPr userDrawn="1">
            <p:ph type="body" idx="1"/>
          </p:nvPr>
        </p:nvSpPr>
        <p:spPr>
          <a:xfrm>
            <a:off x="838200" y="1825625"/>
            <a:ext cx="10515600" cy="4320000"/>
          </a:xfrm>
          <a:prstGeom prst="rect">
            <a:avLst/>
          </a:prstGeom>
        </p:spPr>
        <p:txBody>
          <a:bodyPr vert="horz" lIns="0" tIns="0" rIns="0" bIns="0" rtlCol="0">
            <a:noAutofit/>
          </a:bodyPr>
          <a:lstStyle/>
          <a:p>
            <a:pPr lvl="0"/>
            <a:r>
              <a:rPr lang="nl-NL" noProof="0"/>
              <a:t>Edit Master text styles</a:t>
            </a:r>
          </a:p>
          <a:p>
            <a:pPr lvl="1"/>
            <a:r>
              <a:rPr lang="nl-NL" noProof="0"/>
              <a:t>Second level</a:t>
            </a:r>
          </a:p>
          <a:p>
            <a:pPr lvl="2"/>
            <a:r>
              <a:rPr lang="nl-NL" noProof="0"/>
              <a:t>Third level</a:t>
            </a:r>
          </a:p>
          <a:p>
            <a:pPr lvl="3"/>
            <a:r>
              <a:rPr lang="nl-NL" noProof="0"/>
              <a:t>Fourth level</a:t>
            </a:r>
          </a:p>
          <a:p>
            <a:pPr lvl="4"/>
            <a:r>
              <a:rPr lang="nl-NL" noProof="0"/>
              <a:t>Fifth level</a:t>
            </a:r>
          </a:p>
          <a:p>
            <a:pPr lvl="5"/>
            <a:r>
              <a:rPr lang="nl-NL" noProof="0"/>
              <a:t>Sixth level</a:t>
            </a:r>
          </a:p>
          <a:p>
            <a:pPr lvl="6"/>
            <a:r>
              <a:rPr lang="nl-NL" noProof="0"/>
              <a:t>Seventh level</a:t>
            </a:r>
          </a:p>
          <a:p>
            <a:pPr lvl="7"/>
            <a:r>
              <a:rPr lang="nl-NL" noProof="0"/>
              <a:t>Eight level</a:t>
            </a:r>
          </a:p>
          <a:p>
            <a:pPr lvl="8"/>
            <a:r>
              <a:rPr lang="nl-NL" noProof="0"/>
              <a:t>Ninth level</a:t>
            </a:r>
          </a:p>
        </p:txBody>
      </p:sp>
      <p:sp>
        <p:nvSpPr>
          <p:cNvPr id="12" name="Title Placeholder 11">
            <a:extLst>
              <a:ext uri="{FF2B5EF4-FFF2-40B4-BE49-F238E27FC236}">
                <a16:creationId xmlns:a16="http://schemas.microsoft.com/office/drawing/2014/main" id="{150BF419-8B74-4D04-B0E8-49FE4CC683C8}"/>
              </a:ext>
            </a:extLst>
          </p:cNvPr>
          <p:cNvSpPr>
            <a:spLocks noGrp="1"/>
          </p:cNvSpPr>
          <p:nvPr userDrawn="1">
            <p:ph type="title"/>
          </p:nvPr>
        </p:nvSpPr>
        <p:spPr>
          <a:xfrm>
            <a:off x="838200" y="365125"/>
            <a:ext cx="10515600" cy="1325563"/>
          </a:xfrm>
          <a:prstGeom prst="rect">
            <a:avLst/>
          </a:prstGeom>
        </p:spPr>
        <p:txBody>
          <a:bodyPr vert="horz" lIns="0" tIns="0" rIns="0" bIns="0" rtlCol="0" anchor="t" anchorCtr="0">
            <a:noAutofit/>
          </a:bodyPr>
          <a:lstStyle/>
          <a:p>
            <a:r>
              <a:rPr lang="nl-NL" noProof="0"/>
              <a:t>Klik om de stijl te bewerken</a:t>
            </a:r>
            <a:endParaRPr lang="nl-NL" noProof="0" dirty="0"/>
          </a:p>
        </p:txBody>
      </p:sp>
    </p:spTree>
    <p:extLst>
      <p:ext uri="{BB962C8B-B14F-4D97-AF65-F5344CB8AC3E}">
        <p14:creationId xmlns:p14="http://schemas.microsoft.com/office/powerpoint/2010/main" val="246779358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hf hdr="0" dt="0"/>
  <p:txStyles>
    <p:title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20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20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8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6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bg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5132BE-717D-48E4-825B-800AC785FD89}"/>
              </a:ext>
            </a:extLst>
          </p:cNvPr>
          <p:cNvSpPr/>
          <p:nvPr userDrawn="1"/>
        </p:nvSpPr>
        <p:spPr bwMode="gray">
          <a:xfrm>
            <a:off x="-3240000" y="0"/>
            <a:ext cx="1867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 name="Rectangle 8">
            <a:extLst>
              <a:ext uri="{FF2B5EF4-FFF2-40B4-BE49-F238E27FC236}">
                <a16:creationId xmlns:a16="http://schemas.microsoft.com/office/drawing/2014/main" id="{4D842163-3E1D-4C73-8804-D0AE7EC24FA2}"/>
              </a:ext>
            </a:extLst>
          </p:cNvPr>
          <p:cNvSpPr/>
          <p:nvPr userDrawn="1"/>
        </p:nvSpPr>
        <p:spPr bwMode="gray">
          <a:xfrm>
            <a:off x="0" y="6158753"/>
            <a:ext cx="12192000" cy="699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Footer Placeholder 4">
            <a:extLst>
              <a:ext uri="{FF2B5EF4-FFF2-40B4-BE49-F238E27FC236}">
                <a16:creationId xmlns:a16="http://schemas.microsoft.com/office/drawing/2014/main" id="{64562BC9-7258-4DEA-9BDE-C079C2C39A42}"/>
              </a:ext>
            </a:extLst>
          </p:cNvPr>
          <p:cNvSpPr>
            <a:spLocks noGrp="1"/>
          </p:cNvSpPr>
          <p:nvPr>
            <p:ph type="ftr" sz="quarter" idx="3"/>
          </p:nvPr>
        </p:nvSpPr>
        <p:spPr bwMode="gray">
          <a:xfrm>
            <a:off x="1182780" y="6374280"/>
            <a:ext cx="6943725" cy="365125"/>
          </a:xfrm>
          <a:prstGeom prst="rect">
            <a:avLst/>
          </a:prstGeom>
        </p:spPr>
        <p:txBody>
          <a:bodyPr vert="horz" lIns="0" tIns="0" rIns="0" bIns="0" rtlCol="0" anchor="ctr" anchorCtr="0">
            <a:noAutofit/>
          </a:bodyPr>
          <a:lstStyle>
            <a:lvl1pPr algn="l">
              <a:lnSpc>
                <a:spcPct val="100000"/>
              </a:lnSpc>
              <a:defRPr sz="1000">
                <a:solidFill>
                  <a:schemeClr val="bg2"/>
                </a:solidFill>
              </a:defRPr>
            </a:lvl1pPr>
          </a:lstStyle>
          <a:p>
            <a:r>
              <a:rPr lang="en-GB"/>
              <a:t>Titel van je presentatie</a:t>
            </a:r>
            <a:endParaRPr lang="en-GB" dirty="0"/>
          </a:p>
        </p:txBody>
      </p:sp>
      <p:sp>
        <p:nvSpPr>
          <p:cNvPr id="6" name="Slide Number Placeholder 5">
            <a:extLst>
              <a:ext uri="{FF2B5EF4-FFF2-40B4-BE49-F238E27FC236}">
                <a16:creationId xmlns:a16="http://schemas.microsoft.com/office/drawing/2014/main" id="{60260FDB-B4A5-47A6-9893-5DF35572C43A}"/>
              </a:ext>
            </a:extLst>
          </p:cNvPr>
          <p:cNvSpPr>
            <a:spLocks noGrp="1"/>
          </p:cNvSpPr>
          <p:nvPr>
            <p:ph type="sldNum" sz="quarter" idx="4"/>
          </p:nvPr>
        </p:nvSpPr>
        <p:spPr bwMode="gray">
          <a:xfrm>
            <a:off x="811305" y="6374280"/>
            <a:ext cx="381000" cy="365125"/>
          </a:xfrm>
          <a:prstGeom prst="rect">
            <a:avLst/>
          </a:prstGeom>
        </p:spPr>
        <p:txBody>
          <a:bodyPr vert="horz" lIns="0" tIns="0" rIns="0" bIns="0" rtlCol="0" anchor="ctr" anchorCtr="0">
            <a:noAutofit/>
          </a:bodyPr>
          <a:lstStyle>
            <a:lvl1pPr algn="l">
              <a:lnSpc>
                <a:spcPct val="100000"/>
              </a:lnSpc>
              <a:defRPr sz="1000">
                <a:solidFill>
                  <a:schemeClr val="bg2"/>
                </a:solidFill>
              </a:defRPr>
            </a:lvl1pPr>
          </a:lstStyle>
          <a:p>
            <a:fld id="{EEC0F82C-4994-47DA-8D9B-99D78D224F6D}" type="slidenum">
              <a:rPr lang="en-GB" smtClean="0"/>
              <a:pPr/>
              <a:t>‹nr.›</a:t>
            </a:fld>
            <a:endParaRPr lang="en-GB" dirty="0"/>
          </a:p>
        </p:txBody>
      </p:sp>
      <p:pic>
        <p:nvPicPr>
          <p:cNvPr id="8" name="Graphic 7">
            <a:extLst>
              <a:ext uri="{FF2B5EF4-FFF2-40B4-BE49-F238E27FC236}">
                <a16:creationId xmlns:a16="http://schemas.microsoft.com/office/drawing/2014/main" id="{DDECB4F3-80FF-4898-A3D0-B6207E2A0046}"/>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bwMode="gray">
          <a:xfrm>
            <a:off x="11418514" y="6318166"/>
            <a:ext cx="447675" cy="377907"/>
          </a:xfrm>
          <a:prstGeom prst="rect">
            <a:avLst/>
          </a:prstGeom>
        </p:spPr>
      </p:pic>
      <p:sp>
        <p:nvSpPr>
          <p:cNvPr id="10" name="Content Placeholder 1">
            <a:extLst>
              <a:ext uri="{FF2B5EF4-FFF2-40B4-BE49-F238E27FC236}">
                <a16:creationId xmlns:a16="http://schemas.microsoft.com/office/drawing/2014/main" id="{E918D77D-A7CA-465F-8719-55A97D7510F5}"/>
              </a:ext>
            </a:extLst>
          </p:cNvPr>
          <p:cNvSpPr txBox="1">
            <a:spLocks/>
          </p:cNvSpPr>
          <p:nvPr userDrawn="1"/>
        </p:nvSpPr>
        <p:spPr bwMode="gray">
          <a:xfrm>
            <a:off x="-3240000" y="234950"/>
            <a:ext cx="3240000" cy="2393613"/>
          </a:xfrm>
          <a:prstGeom prst="rect">
            <a:avLst/>
          </a:prstGeom>
          <a:noFill/>
        </p:spPr>
        <p:txBody>
          <a:bodyPr vert="horz" lIns="90000" tIns="90000" rIns="360000" bIns="9000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10D60BFC-7F31-4367-9DFC-324A637126FF}"/>
              </a:ext>
            </a:extLst>
          </p:cNvPr>
          <p:cNvPicPr>
            <a:picLocks/>
          </p:cNvPicPr>
          <p:nvPr userDrawn="1"/>
        </p:nvPicPr>
        <p:blipFill rotWithShape="1">
          <a:blip r:embed="rId22" cstate="screen">
            <a:extLst>
              <a:ext uri="{28A0092B-C50C-407E-A947-70E740481C1C}">
                <a14:useLocalDpi xmlns:a14="http://schemas.microsoft.com/office/drawing/2010/main"/>
              </a:ext>
            </a:extLst>
          </a:blip>
          <a:srcRect/>
          <a:stretch/>
        </p:blipFill>
        <p:spPr bwMode="gray">
          <a:xfrm>
            <a:off x="-3163455" y="2904436"/>
            <a:ext cx="2686285" cy="750607"/>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64BC7627-25E6-40CD-A9B4-C94E0D03FDC0}"/>
              </a:ext>
            </a:extLst>
          </p:cNvPr>
          <p:cNvSpPr/>
          <p:nvPr userDrawn="1"/>
        </p:nvSpPr>
        <p:spPr bwMode="gray">
          <a:xfrm>
            <a:off x="12192000" y="0"/>
            <a:ext cx="324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a:extLst>
              <a:ext uri="{FF2B5EF4-FFF2-40B4-BE49-F238E27FC236}">
                <a16:creationId xmlns:a16="http://schemas.microsoft.com/office/drawing/2014/main" id="{B96CADC7-481B-4986-BC5A-888410725DDA}"/>
              </a:ext>
            </a:extLst>
          </p:cNvPr>
          <p:cNvSpPr/>
          <p:nvPr userDrawn="1"/>
        </p:nvSpPr>
        <p:spPr bwMode="gray">
          <a:xfrm>
            <a:off x="0" y="0"/>
            <a:ext cx="180355" cy="6858000"/>
          </a:xfrm>
          <a:prstGeom prst="rect">
            <a:avLst/>
          </a:prstGeom>
          <a:solidFill>
            <a:srgbClr val="006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4633B522-924E-4097-8F7C-82F110CF9209}"/>
              </a:ext>
            </a:extLst>
          </p:cNvPr>
          <p:cNvSpPr>
            <a:spLocks noGrp="1"/>
          </p:cNvSpPr>
          <p:nvPr userDrawn="1">
            <p:ph type="body" idx="1"/>
          </p:nvPr>
        </p:nvSpPr>
        <p:spPr>
          <a:xfrm>
            <a:off x="838200" y="1825625"/>
            <a:ext cx="10515600" cy="4320000"/>
          </a:xfrm>
          <a:prstGeom prst="rect">
            <a:avLst/>
          </a:prstGeom>
        </p:spPr>
        <p:txBody>
          <a:bodyPr vert="horz" lIns="0" tIns="0" rIns="0" bIns="0" rtlCol="0">
            <a:noAutofit/>
          </a:bodyPr>
          <a:lstStyle/>
          <a:p>
            <a:pPr lvl="0"/>
            <a:r>
              <a:rPr lang="nl-NL" noProof="0"/>
              <a:t>Edit Master text styles</a:t>
            </a:r>
          </a:p>
          <a:p>
            <a:pPr lvl="1"/>
            <a:r>
              <a:rPr lang="nl-NL" noProof="0"/>
              <a:t>Second level</a:t>
            </a:r>
          </a:p>
          <a:p>
            <a:pPr lvl="2"/>
            <a:r>
              <a:rPr lang="nl-NL" noProof="0"/>
              <a:t>Third level</a:t>
            </a:r>
          </a:p>
          <a:p>
            <a:pPr lvl="3"/>
            <a:r>
              <a:rPr lang="nl-NL" noProof="0"/>
              <a:t>Fourth level</a:t>
            </a:r>
          </a:p>
          <a:p>
            <a:pPr lvl="4"/>
            <a:r>
              <a:rPr lang="nl-NL" noProof="0"/>
              <a:t>Fifth level</a:t>
            </a:r>
          </a:p>
          <a:p>
            <a:pPr lvl="5"/>
            <a:r>
              <a:rPr lang="nl-NL" noProof="0"/>
              <a:t>Sixth level</a:t>
            </a:r>
          </a:p>
          <a:p>
            <a:pPr lvl="6"/>
            <a:r>
              <a:rPr lang="nl-NL" noProof="0"/>
              <a:t>Seventh level</a:t>
            </a:r>
          </a:p>
          <a:p>
            <a:pPr lvl="7"/>
            <a:r>
              <a:rPr lang="nl-NL" noProof="0"/>
              <a:t>Eight level</a:t>
            </a:r>
          </a:p>
          <a:p>
            <a:pPr lvl="8"/>
            <a:r>
              <a:rPr lang="nl-NL" noProof="0"/>
              <a:t>Ninth level</a:t>
            </a:r>
          </a:p>
        </p:txBody>
      </p:sp>
      <p:sp>
        <p:nvSpPr>
          <p:cNvPr id="12" name="Title Placeholder 11">
            <a:extLst>
              <a:ext uri="{FF2B5EF4-FFF2-40B4-BE49-F238E27FC236}">
                <a16:creationId xmlns:a16="http://schemas.microsoft.com/office/drawing/2014/main" id="{150BF419-8B74-4D04-B0E8-49FE4CC683C8}"/>
              </a:ext>
            </a:extLst>
          </p:cNvPr>
          <p:cNvSpPr>
            <a:spLocks noGrp="1"/>
          </p:cNvSpPr>
          <p:nvPr userDrawn="1">
            <p:ph type="title"/>
          </p:nvPr>
        </p:nvSpPr>
        <p:spPr>
          <a:xfrm>
            <a:off x="838200" y="365125"/>
            <a:ext cx="10515600" cy="1325563"/>
          </a:xfrm>
          <a:prstGeom prst="rect">
            <a:avLst/>
          </a:prstGeom>
        </p:spPr>
        <p:txBody>
          <a:bodyPr vert="horz" lIns="0" tIns="0" rIns="0" bIns="0" rtlCol="0" anchor="t" anchorCtr="0">
            <a:noAutofit/>
          </a:bodyPr>
          <a:lstStyle/>
          <a:p>
            <a:r>
              <a:rPr lang="nl-NL" noProof="0"/>
              <a:t>Klik om de stijl te bewerken</a:t>
            </a:r>
            <a:endParaRPr lang="nl-NL" noProof="0" dirty="0"/>
          </a:p>
        </p:txBody>
      </p:sp>
    </p:spTree>
    <p:extLst>
      <p:ext uri="{BB962C8B-B14F-4D97-AF65-F5344CB8AC3E}">
        <p14:creationId xmlns:p14="http://schemas.microsoft.com/office/powerpoint/2010/main" val="40548892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dt="0"/>
  <p:txStyles>
    <p:title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20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20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8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6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bg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bg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D9B7C1B3-6D42-5A45-9CFF-4AD86536474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848" t="13715" r="904" b="9297"/>
          <a:stretch/>
        </p:blipFill>
        <p:spPr>
          <a:xfrm>
            <a:off x="0" y="0"/>
            <a:ext cx="12192000" cy="6858000"/>
          </a:xfrm>
        </p:spPr>
      </p:pic>
      <p:sp>
        <p:nvSpPr>
          <p:cNvPr id="3" name="Title 2">
            <a:extLst>
              <a:ext uri="{FF2B5EF4-FFF2-40B4-BE49-F238E27FC236}">
                <a16:creationId xmlns:a16="http://schemas.microsoft.com/office/drawing/2014/main" id="{CC2DF6ED-CE3C-470D-B555-079D0CA85D2C}"/>
              </a:ext>
            </a:extLst>
          </p:cNvPr>
          <p:cNvSpPr>
            <a:spLocks noGrp="1"/>
          </p:cNvSpPr>
          <p:nvPr>
            <p:ph type="ctrTitle"/>
          </p:nvPr>
        </p:nvSpPr>
        <p:spPr>
          <a:xfrm>
            <a:off x="0" y="2285999"/>
            <a:ext cx="11039707" cy="3423600"/>
          </a:xfrm>
        </p:spPr>
        <p:txBody>
          <a:bodyPr/>
          <a:lstStyle/>
          <a:p>
            <a:r>
              <a:rPr lang="nl-NL" dirty="0" smtClean="0"/>
              <a:t>Oplossingen bij krapte op de arbeidsmarkt:</a:t>
            </a:r>
            <a:r>
              <a:rPr lang="nl-NL" dirty="0"/>
              <a:t/>
            </a:r>
            <a:br>
              <a:rPr lang="nl-NL" dirty="0"/>
            </a:br>
            <a:r>
              <a:rPr lang="nl-NL" dirty="0" err="1" smtClean="0"/>
              <a:t>Employer</a:t>
            </a:r>
            <a:r>
              <a:rPr lang="nl-NL" dirty="0" smtClean="0"/>
              <a:t> branding </a:t>
            </a:r>
            <a:br>
              <a:rPr lang="nl-NL" dirty="0" smtClean="0"/>
            </a:br>
            <a:endParaRPr lang="en-US" dirty="0"/>
          </a:p>
        </p:txBody>
      </p:sp>
      <p:sp>
        <p:nvSpPr>
          <p:cNvPr id="16" name="Tijdelijke aanduiding voor tekst 15">
            <a:extLst>
              <a:ext uri="{FF2B5EF4-FFF2-40B4-BE49-F238E27FC236}">
                <a16:creationId xmlns:a16="http://schemas.microsoft.com/office/drawing/2014/main" id="{609E80DD-39C7-6E4F-BC71-DDA2D009A223}"/>
              </a:ext>
            </a:extLst>
          </p:cNvPr>
          <p:cNvSpPr>
            <a:spLocks noGrp="1"/>
          </p:cNvSpPr>
          <p:nvPr>
            <p:ph type="body" sz="quarter" idx="12"/>
          </p:nvPr>
        </p:nvSpPr>
        <p:spPr/>
        <p:txBody>
          <a:bodyPr/>
          <a:lstStyle/>
          <a:p>
            <a:r>
              <a:rPr lang="nl-NL" dirty="0" smtClean="0"/>
              <a:t>[24 september 2019]</a:t>
            </a:r>
            <a:endParaRPr lang="nl-NL" dirty="0"/>
          </a:p>
        </p:txBody>
      </p:sp>
      <p:sp>
        <p:nvSpPr>
          <p:cNvPr id="17" name="Tijdelijke aanduiding voor tekst 16">
            <a:extLst>
              <a:ext uri="{FF2B5EF4-FFF2-40B4-BE49-F238E27FC236}">
                <a16:creationId xmlns:a16="http://schemas.microsoft.com/office/drawing/2014/main" id="{FC91E856-FA87-8945-BCB7-51C10BF1EF4C}"/>
              </a:ext>
            </a:extLst>
          </p:cNvPr>
          <p:cNvSpPr>
            <a:spLocks noGrp="1"/>
          </p:cNvSpPr>
          <p:nvPr>
            <p:ph type="body" sz="quarter" idx="13"/>
          </p:nvPr>
        </p:nvSpPr>
        <p:spPr>
          <a:xfrm>
            <a:off x="8572960" y="4951069"/>
            <a:ext cx="2257200" cy="626400"/>
          </a:xfrm>
        </p:spPr>
        <p:txBody>
          <a:bodyPr/>
          <a:lstStyle/>
          <a:p>
            <a:endParaRPr lang="nl-NL" dirty="0"/>
          </a:p>
        </p:txBody>
      </p:sp>
    </p:spTree>
    <p:extLst>
      <p:ext uri="{BB962C8B-B14F-4D97-AF65-F5344CB8AC3E}">
        <p14:creationId xmlns:p14="http://schemas.microsoft.com/office/powerpoint/2010/main" val="384726280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6189CEA-744F-984E-B5F9-89C96A3E505F}"/>
              </a:ext>
            </a:extLst>
          </p:cNvPr>
          <p:cNvSpPr>
            <a:spLocks noGrp="1"/>
          </p:cNvSpPr>
          <p:nvPr>
            <p:ph type="ftr" sz="quarter" idx="11"/>
          </p:nvPr>
        </p:nvSpPr>
        <p:spPr>
          <a:xfrm>
            <a:off x="1182781" y="6374280"/>
            <a:ext cx="3617820" cy="365125"/>
          </a:xfrm>
        </p:spPr>
        <p:txBody>
          <a:bodyPr/>
          <a:lstStyle/>
          <a:p>
            <a:r>
              <a:rPr lang="en-GB" dirty="0" smtClean="0"/>
              <a:t>Employer branding</a:t>
            </a:r>
            <a:endParaRPr lang="en-GB" dirty="0"/>
          </a:p>
        </p:txBody>
      </p:sp>
      <p:sp>
        <p:nvSpPr>
          <p:cNvPr id="5" name="Titel 4">
            <a:extLst>
              <a:ext uri="{FF2B5EF4-FFF2-40B4-BE49-F238E27FC236}">
                <a16:creationId xmlns:a16="http://schemas.microsoft.com/office/drawing/2014/main" id="{4F80FB6A-A69E-A44F-A3CF-C81E719BF020}"/>
              </a:ext>
            </a:extLst>
          </p:cNvPr>
          <p:cNvSpPr>
            <a:spLocks noGrp="1"/>
          </p:cNvSpPr>
          <p:nvPr>
            <p:ph type="title"/>
          </p:nvPr>
        </p:nvSpPr>
        <p:spPr/>
        <p:txBody>
          <a:bodyPr/>
          <a:lstStyle/>
          <a:p>
            <a:r>
              <a:rPr lang="nl-NL" dirty="0"/>
              <a:t> </a:t>
            </a:r>
          </a:p>
        </p:txBody>
      </p:sp>
      <p:sp>
        <p:nvSpPr>
          <p:cNvPr id="10" name="Title 23">
            <a:extLst>
              <a:ext uri="{FF2B5EF4-FFF2-40B4-BE49-F238E27FC236}">
                <a16:creationId xmlns:a16="http://schemas.microsoft.com/office/drawing/2014/main" id="{B6B5DDA0-F61B-9749-81B6-8F4EDB3EFC41}"/>
              </a:ext>
            </a:extLst>
          </p:cNvPr>
          <p:cNvSpPr txBox="1">
            <a:spLocks/>
          </p:cNvSpPr>
          <p:nvPr/>
        </p:nvSpPr>
        <p:spPr>
          <a:xfrm>
            <a:off x="838199" y="365125"/>
            <a:ext cx="6738257" cy="1044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dirty="0"/>
              <a:t>Stappenplan</a:t>
            </a:r>
            <a:endParaRPr lang="nl-NL" sz="1400" b="0" dirty="0"/>
          </a:p>
        </p:txBody>
      </p:sp>
      <p:sp>
        <p:nvSpPr>
          <p:cNvPr id="12" name="Rechthoek 11">
            <a:extLst>
              <a:ext uri="{FF2B5EF4-FFF2-40B4-BE49-F238E27FC236}">
                <a16:creationId xmlns:a16="http://schemas.microsoft.com/office/drawing/2014/main" id="{B1A052F1-AD20-074D-B3F6-556860F04FDB}"/>
              </a:ext>
            </a:extLst>
          </p:cNvPr>
          <p:cNvSpPr/>
          <p:nvPr/>
        </p:nvSpPr>
        <p:spPr>
          <a:xfrm>
            <a:off x="4619199" y="2135632"/>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ADA734D-90C2-4242-B3F6-57D0C295CB09}"/>
              </a:ext>
            </a:extLst>
          </p:cNvPr>
          <p:cNvSpPr/>
          <p:nvPr/>
        </p:nvSpPr>
        <p:spPr>
          <a:xfrm>
            <a:off x="8276799" y="2135631"/>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1214ED3-7781-3E49-B8A3-30891C5D4F9D}"/>
              </a:ext>
            </a:extLst>
          </p:cNvPr>
          <p:cNvSpPr txBox="1"/>
          <p:nvPr/>
        </p:nvSpPr>
        <p:spPr>
          <a:xfrm>
            <a:off x="518900" y="1333500"/>
            <a:ext cx="2108200" cy="3154710"/>
          </a:xfrm>
          <a:prstGeom prst="rect">
            <a:avLst/>
          </a:prstGeom>
          <a:noFill/>
        </p:spPr>
        <p:txBody>
          <a:bodyPr wrap="square" rtlCol="0">
            <a:spAutoFit/>
          </a:bodyPr>
          <a:lstStyle/>
          <a:p>
            <a:r>
              <a:rPr lang="nl-NL" sz="19900" b="1" dirty="0">
                <a:solidFill>
                  <a:schemeClr val="bg1"/>
                </a:solidFill>
              </a:rPr>
              <a:t>1</a:t>
            </a:r>
          </a:p>
        </p:txBody>
      </p:sp>
      <p:sp>
        <p:nvSpPr>
          <p:cNvPr id="16" name="Tekstvak 15">
            <a:extLst>
              <a:ext uri="{FF2B5EF4-FFF2-40B4-BE49-F238E27FC236}">
                <a16:creationId xmlns:a16="http://schemas.microsoft.com/office/drawing/2014/main" id="{4DA47E49-E891-3240-B559-D9097EEF33A1}"/>
              </a:ext>
            </a:extLst>
          </p:cNvPr>
          <p:cNvSpPr txBox="1"/>
          <p:nvPr/>
        </p:nvSpPr>
        <p:spPr>
          <a:xfrm>
            <a:off x="4245427" y="1333500"/>
            <a:ext cx="2108200" cy="3154710"/>
          </a:xfrm>
          <a:prstGeom prst="rect">
            <a:avLst/>
          </a:prstGeom>
          <a:noFill/>
        </p:spPr>
        <p:txBody>
          <a:bodyPr wrap="square" rtlCol="0">
            <a:spAutoFit/>
          </a:bodyPr>
          <a:lstStyle/>
          <a:p>
            <a:r>
              <a:rPr lang="nl-NL" sz="19900" b="1" dirty="0">
                <a:solidFill>
                  <a:schemeClr val="bg1"/>
                </a:solidFill>
              </a:rPr>
              <a:t>2</a:t>
            </a:r>
          </a:p>
        </p:txBody>
      </p:sp>
      <p:sp>
        <p:nvSpPr>
          <p:cNvPr id="17" name="Tekstvak 16">
            <a:extLst>
              <a:ext uri="{FF2B5EF4-FFF2-40B4-BE49-F238E27FC236}">
                <a16:creationId xmlns:a16="http://schemas.microsoft.com/office/drawing/2014/main" id="{CC8EAF97-7AB1-4D48-B633-1D29787DE200}"/>
              </a:ext>
            </a:extLst>
          </p:cNvPr>
          <p:cNvSpPr txBox="1"/>
          <p:nvPr/>
        </p:nvSpPr>
        <p:spPr>
          <a:xfrm>
            <a:off x="7946556" y="1333500"/>
            <a:ext cx="2108200" cy="3154710"/>
          </a:xfrm>
          <a:prstGeom prst="rect">
            <a:avLst/>
          </a:prstGeom>
          <a:noFill/>
        </p:spPr>
        <p:txBody>
          <a:bodyPr wrap="square" rtlCol="0">
            <a:spAutoFit/>
          </a:bodyPr>
          <a:lstStyle/>
          <a:p>
            <a:r>
              <a:rPr lang="nl-NL" sz="19900" b="1" dirty="0">
                <a:solidFill>
                  <a:schemeClr val="bg1"/>
                </a:solidFill>
              </a:rPr>
              <a:t>3</a:t>
            </a:r>
          </a:p>
        </p:txBody>
      </p:sp>
      <p:sp>
        <p:nvSpPr>
          <p:cNvPr id="23" name="Tijdelijke aanduiding voor voettekst 1">
            <a:extLst>
              <a:ext uri="{FF2B5EF4-FFF2-40B4-BE49-F238E27FC236}">
                <a16:creationId xmlns:a16="http://schemas.microsoft.com/office/drawing/2014/main" id="{C48E5B5E-E5B4-7C4B-A072-8548292431B0}"/>
              </a:ext>
            </a:extLst>
          </p:cNvPr>
          <p:cNvSpPr txBox="1">
            <a:spLocks/>
          </p:cNvSpPr>
          <p:nvPr/>
        </p:nvSpPr>
        <p:spPr bwMode="gray">
          <a:xfrm>
            <a:off x="985103"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Wie</a:t>
            </a:r>
            <a:r>
              <a:rPr lang="en-GB" sz="1400" b="1" dirty="0">
                <a:solidFill>
                  <a:schemeClr val="bg1"/>
                </a:solidFill>
              </a:rPr>
              <a:t> ben </a:t>
            </a:r>
            <a:r>
              <a:rPr lang="en-GB" sz="1400" b="1" dirty="0" err="1">
                <a:solidFill>
                  <a:schemeClr val="bg1"/>
                </a:solidFill>
              </a:rPr>
              <a:t>je</a:t>
            </a:r>
            <a:r>
              <a:rPr lang="en-GB" sz="1400" b="1" dirty="0">
                <a:solidFill>
                  <a:schemeClr val="bg1"/>
                </a:solidFill>
              </a:rPr>
              <a:t>?</a:t>
            </a:r>
          </a:p>
        </p:txBody>
      </p:sp>
      <p:sp>
        <p:nvSpPr>
          <p:cNvPr id="24" name="Tijdelijke aanduiding voor voettekst 1">
            <a:extLst>
              <a:ext uri="{FF2B5EF4-FFF2-40B4-BE49-F238E27FC236}">
                <a16:creationId xmlns:a16="http://schemas.microsoft.com/office/drawing/2014/main" id="{112FA7B7-3F3A-3241-AD9E-60D9DC47E74A}"/>
              </a:ext>
            </a:extLst>
          </p:cNvPr>
          <p:cNvSpPr txBox="1">
            <a:spLocks/>
          </p:cNvSpPr>
          <p:nvPr/>
        </p:nvSpPr>
        <p:spPr bwMode="gray">
          <a:xfrm>
            <a:off x="4600054"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Communiceer</a:t>
            </a:r>
            <a:endParaRPr lang="en-GB" sz="1400" b="1" dirty="0">
              <a:solidFill>
                <a:schemeClr val="bg1"/>
              </a:solidFill>
            </a:endParaRPr>
          </a:p>
        </p:txBody>
      </p:sp>
      <p:sp>
        <p:nvSpPr>
          <p:cNvPr id="25" name="Tijdelijke aanduiding voor voettekst 1">
            <a:extLst>
              <a:ext uri="{FF2B5EF4-FFF2-40B4-BE49-F238E27FC236}">
                <a16:creationId xmlns:a16="http://schemas.microsoft.com/office/drawing/2014/main" id="{BE4047EC-6D21-B04D-A83E-9BD9BED62C65}"/>
              </a:ext>
            </a:extLst>
          </p:cNvPr>
          <p:cNvSpPr txBox="1">
            <a:spLocks/>
          </p:cNvSpPr>
          <p:nvPr/>
        </p:nvSpPr>
        <p:spPr bwMode="gray">
          <a:xfrm>
            <a:off x="8300303" y="4123084"/>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Meten</a:t>
            </a:r>
            <a:r>
              <a:rPr lang="en-GB" sz="1400" b="1" dirty="0">
                <a:solidFill>
                  <a:schemeClr val="bg1"/>
                </a:solidFill>
              </a:rPr>
              <a:t> is </a:t>
            </a:r>
            <a:r>
              <a:rPr lang="en-GB" sz="1400" b="1" dirty="0" err="1">
                <a:solidFill>
                  <a:schemeClr val="bg1"/>
                </a:solidFill>
              </a:rPr>
              <a:t>weten</a:t>
            </a:r>
            <a:endParaRPr lang="en-GB" sz="1400" b="1" dirty="0">
              <a:solidFill>
                <a:schemeClr val="bg1"/>
              </a:solidFill>
            </a:endParaRPr>
          </a:p>
        </p:txBody>
      </p:sp>
      <p:sp>
        <p:nvSpPr>
          <p:cNvPr id="4" name="Tijdelijke aanduiding voor dianummer 3"/>
          <p:cNvSpPr>
            <a:spLocks noGrp="1"/>
          </p:cNvSpPr>
          <p:nvPr>
            <p:ph type="sldNum" sz="quarter" idx="12"/>
          </p:nvPr>
        </p:nvSpPr>
        <p:spPr/>
        <p:txBody>
          <a:bodyPr/>
          <a:lstStyle/>
          <a:p>
            <a:fld id="{EEC0F82C-4994-47DA-8D9B-99D78D224F6D}" type="slidenum">
              <a:rPr lang="en-GB" smtClean="0"/>
              <a:t>10</a:t>
            </a:fld>
            <a:endParaRPr lang="en-GB"/>
          </a:p>
        </p:txBody>
      </p:sp>
      <p:sp>
        <p:nvSpPr>
          <p:cNvPr id="22" name="Rechthoek 21">
            <a:extLst>
              <a:ext uri="{FF2B5EF4-FFF2-40B4-BE49-F238E27FC236}">
                <a16:creationId xmlns:a16="http://schemas.microsoft.com/office/drawing/2014/main" id="{B1A052F1-AD20-074D-B3F6-556860F04FDB}"/>
              </a:ext>
            </a:extLst>
          </p:cNvPr>
          <p:cNvSpPr/>
          <p:nvPr/>
        </p:nvSpPr>
        <p:spPr>
          <a:xfrm>
            <a:off x="935772" y="2135631"/>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71214ED3-7781-3E49-B8A3-30891C5D4F9D}"/>
              </a:ext>
            </a:extLst>
          </p:cNvPr>
          <p:cNvSpPr txBox="1"/>
          <p:nvPr/>
        </p:nvSpPr>
        <p:spPr>
          <a:xfrm>
            <a:off x="468099" y="1409700"/>
            <a:ext cx="2108200" cy="3154710"/>
          </a:xfrm>
          <a:prstGeom prst="rect">
            <a:avLst/>
          </a:prstGeom>
          <a:noFill/>
        </p:spPr>
        <p:txBody>
          <a:bodyPr wrap="square" rtlCol="0">
            <a:spAutoFit/>
          </a:bodyPr>
          <a:lstStyle/>
          <a:p>
            <a:r>
              <a:rPr lang="nl-NL" sz="19900" b="1" dirty="0">
                <a:solidFill>
                  <a:schemeClr val="bg1"/>
                </a:solidFill>
              </a:rPr>
              <a:t>1</a:t>
            </a:r>
          </a:p>
        </p:txBody>
      </p:sp>
      <p:sp>
        <p:nvSpPr>
          <p:cNvPr id="27" name="Tijdelijke aanduiding voor voettekst 1">
            <a:extLst>
              <a:ext uri="{FF2B5EF4-FFF2-40B4-BE49-F238E27FC236}">
                <a16:creationId xmlns:a16="http://schemas.microsoft.com/office/drawing/2014/main" id="{C48E5B5E-E5B4-7C4B-A072-8548292431B0}"/>
              </a:ext>
            </a:extLst>
          </p:cNvPr>
          <p:cNvSpPr txBox="1">
            <a:spLocks/>
          </p:cNvSpPr>
          <p:nvPr/>
        </p:nvSpPr>
        <p:spPr bwMode="gray">
          <a:xfrm>
            <a:off x="1134375" y="4133801"/>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Wie</a:t>
            </a:r>
            <a:r>
              <a:rPr lang="en-GB" sz="1400" b="1" dirty="0">
                <a:solidFill>
                  <a:schemeClr val="bg1"/>
                </a:solidFill>
              </a:rPr>
              <a:t> ben </a:t>
            </a:r>
            <a:r>
              <a:rPr lang="en-GB" sz="1400" b="1" dirty="0" err="1">
                <a:solidFill>
                  <a:schemeClr val="bg1"/>
                </a:solidFill>
              </a:rPr>
              <a:t>je</a:t>
            </a:r>
            <a:r>
              <a:rPr lang="en-GB" sz="1400" b="1" dirty="0">
                <a:solidFill>
                  <a:schemeClr val="bg1"/>
                </a:solidFill>
              </a:rPr>
              <a:t>?</a:t>
            </a:r>
          </a:p>
        </p:txBody>
      </p:sp>
    </p:spTree>
    <p:extLst>
      <p:ext uri="{BB962C8B-B14F-4D97-AF65-F5344CB8AC3E}">
        <p14:creationId xmlns:p14="http://schemas.microsoft.com/office/powerpoint/2010/main" val="201658949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54404CB9-5B92-7B4B-B7EE-F56008500A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7886" y="2243207"/>
            <a:ext cx="2882969" cy="2586736"/>
          </a:xfrm>
          <a:prstGeom prst="rect">
            <a:avLst/>
          </a:prstGeom>
        </p:spPr>
      </p:pic>
      <p:sp>
        <p:nvSpPr>
          <p:cNvPr id="2" name="Tijdelijke aanduiding voor voettekst 1">
            <a:extLst>
              <a:ext uri="{FF2B5EF4-FFF2-40B4-BE49-F238E27FC236}">
                <a16:creationId xmlns:a16="http://schemas.microsoft.com/office/drawing/2014/main" id="{16189CEA-744F-984E-B5F9-89C96A3E505F}"/>
              </a:ext>
            </a:extLst>
          </p:cNvPr>
          <p:cNvSpPr>
            <a:spLocks noGrp="1"/>
          </p:cNvSpPr>
          <p:nvPr>
            <p:ph type="ftr" sz="quarter" idx="11"/>
          </p:nvPr>
        </p:nvSpPr>
        <p:spPr>
          <a:xfrm>
            <a:off x="1182781" y="6374280"/>
            <a:ext cx="3617820" cy="365125"/>
          </a:xfrm>
        </p:spPr>
        <p:txBody>
          <a:bodyPr/>
          <a:lstStyle/>
          <a:p>
            <a:r>
              <a:rPr lang="en-GB" dirty="0" smtClean="0"/>
              <a:t>Employer branding</a:t>
            </a:r>
            <a:endParaRPr lang="en-GB" dirty="0"/>
          </a:p>
        </p:txBody>
      </p:sp>
      <p:sp>
        <p:nvSpPr>
          <p:cNvPr id="5" name="Titel 4">
            <a:extLst>
              <a:ext uri="{FF2B5EF4-FFF2-40B4-BE49-F238E27FC236}">
                <a16:creationId xmlns:a16="http://schemas.microsoft.com/office/drawing/2014/main" id="{4F80FB6A-A69E-A44F-A3CF-C81E719BF020}"/>
              </a:ext>
            </a:extLst>
          </p:cNvPr>
          <p:cNvSpPr>
            <a:spLocks noGrp="1"/>
          </p:cNvSpPr>
          <p:nvPr>
            <p:ph type="title"/>
          </p:nvPr>
        </p:nvSpPr>
        <p:spPr/>
        <p:txBody>
          <a:bodyPr/>
          <a:lstStyle/>
          <a:p>
            <a:r>
              <a:rPr lang="nl-NL" dirty="0"/>
              <a:t> </a:t>
            </a:r>
          </a:p>
        </p:txBody>
      </p:sp>
      <p:sp>
        <p:nvSpPr>
          <p:cNvPr id="10" name="Title 23">
            <a:extLst>
              <a:ext uri="{FF2B5EF4-FFF2-40B4-BE49-F238E27FC236}">
                <a16:creationId xmlns:a16="http://schemas.microsoft.com/office/drawing/2014/main" id="{B6B5DDA0-F61B-9749-81B6-8F4EDB3EFC41}"/>
              </a:ext>
            </a:extLst>
          </p:cNvPr>
          <p:cNvSpPr txBox="1">
            <a:spLocks/>
          </p:cNvSpPr>
          <p:nvPr/>
        </p:nvSpPr>
        <p:spPr>
          <a:xfrm>
            <a:off x="838199" y="365125"/>
            <a:ext cx="6738257" cy="1044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dirty="0"/>
              <a:t>Stappenplan</a:t>
            </a:r>
            <a:endParaRPr lang="nl-NL" sz="1400" b="0" dirty="0"/>
          </a:p>
        </p:txBody>
      </p:sp>
      <p:sp>
        <p:nvSpPr>
          <p:cNvPr id="12" name="Rechthoek 11">
            <a:extLst>
              <a:ext uri="{FF2B5EF4-FFF2-40B4-BE49-F238E27FC236}">
                <a16:creationId xmlns:a16="http://schemas.microsoft.com/office/drawing/2014/main" id="{B1A052F1-AD20-074D-B3F6-556860F04FDB}"/>
              </a:ext>
            </a:extLst>
          </p:cNvPr>
          <p:cNvSpPr/>
          <p:nvPr/>
        </p:nvSpPr>
        <p:spPr>
          <a:xfrm>
            <a:off x="4619199" y="2135632"/>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ADA734D-90C2-4242-B3F6-57D0C295CB09}"/>
              </a:ext>
            </a:extLst>
          </p:cNvPr>
          <p:cNvSpPr/>
          <p:nvPr/>
        </p:nvSpPr>
        <p:spPr>
          <a:xfrm>
            <a:off x="8276799" y="2135631"/>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1214ED3-7781-3E49-B8A3-30891C5D4F9D}"/>
              </a:ext>
            </a:extLst>
          </p:cNvPr>
          <p:cNvSpPr txBox="1"/>
          <p:nvPr/>
        </p:nvSpPr>
        <p:spPr>
          <a:xfrm>
            <a:off x="518900" y="1333500"/>
            <a:ext cx="2108200" cy="3154710"/>
          </a:xfrm>
          <a:prstGeom prst="rect">
            <a:avLst/>
          </a:prstGeom>
          <a:noFill/>
        </p:spPr>
        <p:txBody>
          <a:bodyPr wrap="square" rtlCol="0">
            <a:spAutoFit/>
          </a:bodyPr>
          <a:lstStyle/>
          <a:p>
            <a:r>
              <a:rPr lang="nl-NL" sz="19900" b="1" dirty="0">
                <a:solidFill>
                  <a:schemeClr val="bg1"/>
                </a:solidFill>
              </a:rPr>
              <a:t>1</a:t>
            </a:r>
          </a:p>
        </p:txBody>
      </p:sp>
      <p:sp>
        <p:nvSpPr>
          <p:cNvPr id="16" name="Tekstvak 15">
            <a:extLst>
              <a:ext uri="{FF2B5EF4-FFF2-40B4-BE49-F238E27FC236}">
                <a16:creationId xmlns:a16="http://schemas.microsoft.com/office/drawing/2014/main" id="{4DA47E49-E891-3240-B559-D9097EEF33A1}"/>
              </a:ext>
            </a:extLst>
          </p:cNvPr>
          <p:cNvSpPr txBox="1"/>
          <p:nvPr/>
        </p:nvSpPr>
        <p:spPr>
          <a:xfrm>
            <a:off x="4245427" y="1333500"/>
            <a:ext cx="2108200" cy="3154710"/>
          </a:xfrm>
          <a:prstGeom prst="rect">
            <a:avLst/>
          </a:prstGeom>
          <a:noFill/>
        </p:spPr>
        <p:txBody>
          <a:bodyPr wrap="square" rtlCol="0">
            <a:spAutoFit/>
          </a:bodyPr>
          <a:lstStyle/>
          <a:p>
            <a:r>
              <a:rPr lang="nl-NL" sz="19900" b="1" dirty="0">
                <a:solidFill>
                  <a:schemeClr val="bg1"/>
                </a:solidFill>
              </a:rPr>
              <a:t>2</a:t>
            </a:r>
          </a:p>
        </p:txBody>
      </p:sp>
      <p:sp>
        <p:nvSpPr>
          <p:cNvPr id="17" name="Tekstvak 16">
            <a:extLst>
              <a:ext uri="{FF2B5EF4-FFF2-40B4-BE49-F238E27FC236}">
                <a16:creationId xmlns:a16="http://schemas.microsoft.com/office/drawing/2014/main" id="{CC8EAF97-7AB1-4D48-B633-1D29787DE200}"/>
              </a:ext>
            </a:extLst>
          </p:cNvPr>
          <p:cNvSpPr txBox="1"/>
          <p:nvPr/>
        </p:nvSpPr>
        <p:spPr>
          <a:xfrm>
            <a:off x="7946556" y="1333500"/>
            <a:ext cx="2108200" cy="3154710"/>
          </a:xfrm>
          <a:prstGeom prst="rect">
            <a:avLst/>
          </a:prstGeom>
          <a:noFill/>
        </p:spPr>
        <p:txBody>
          <a:bodyPr wrap="square" rtlCol="0">
            <a:spAutoFit/>
          </a:bodyPr>
          <a:lstStyle/>
          <a:p>
            <a:r>
              <a:rPr lang="nl-NL" sz="19900" b="1" dirty="0">
                <a:solidFill>
                  <a:schemeClr val="bg1"/>
                </a:solidFill>
              </a:rPr>
              <a:t>3</a:t>
            </a:r>
          </a:p>
        </p:txBody>
      </p:sp>
      <p:sp>
        <p:nvSpPr>
          <p:cNvPr id="23" name="Tijdelijke aanduiding voor voettekst 1">
            <a:extLst>
              <a:ext uri="{FF2B5EF4-FFF2-40B4-BE49-F238E27FC236}">
                <a16:creationId xmlns:a16="http://schemas.microsoft.com/office/drawing/2014/main" id="{C48E5B5E-E5B4-7C4B-A072-8548292431B0}"/>
              </a:ext>
            </a:extLst>
          </p:cNvPr>
          <p:cNvSpPr txBox="1">
            <a:spLocks/>
          </p:cNvSpPr>
          <p:nvPr/>
        </p:nvSpPr>
        <p:spPr bwMode="gray">
          <a:xfrm>
            <a:off x="985103"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Wie</a:t>
            </a:r>
            <a:r>
              <a:rPr lang="en-GB" sz="1400" b="1" dirty="0">
                <a:solidFill>
                  <a:schemeClr val="bg1"/>
                </a:solidFill>
              </a:rPr>
              <a:t> ben </a:t>
            </a:r>
            <a:r>
              <a:rPr lang="en-GB" sz="1400" b="1" dirty="0" err="1">
                <a:solidFill>
                  <a:schemeClr val="bg1"/>
                </a:solidFill>
              </a:rPr>
              <a:t>je</a:t>
            </a:r>
            <a:r>
              <a:rPr lang="en-GB" sz="1400" b="1" dirty="0">
                <a:solidFill>
                  <a:schemeClr val="bg1"/>
                </a:solidFill>
              </a:rPr>
              <a:t>?</a:t>
            </a:r>
          </a:p>
        </p:txBody>
      </p:sp>
      <p:sp>
        <p:nvSpPr>
          <p:cNvPr id="24" name="Tijdelijke aanduiding voor voettekst 1">
            <a:extLst>
              <a:ext uri="{FF2B5EF4-FFF2-40B4-BE49-F238E27FC236}">
                <a16:creationId xmlns:a16="http://schemas.microsoft.com/office/drawing/2014/main" id="{112FA7B7-3F3A-3241-AD9E-60D9DC47E74A}"/>
              </a:ext>
            </a:extLst>
          </p:cNvPr>
          <p:cNvSpPr txBox="1">
            <a:spLocks/>
          </p:cNvSpPr>
          <p:nvPr/>
        </p:nvSpPr>
        <p:spPr bwMode="gray">
          <a:xfrm>
            <a:off x="4600054"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Communiceer</a:t>
            </a:r>
            <a:endParaRPr lang="en-GB" sz="1400" b="1" dirty="0">
              <a:solidFill>
                <a:schemeClr val="bg1"/>
              </a:solidFill>
            </a:endParaRPr>
          </a:p>
        </p:txBody>
      </p:sp>
      <p:sp>
        <p:nvSpPr>
          <p:cNvPr id="25" name="Tijdelijke aanduiding voor voettekst 1">
            <a:extLst>
              <a:ext uri="{FF2B5EF4-FFF2-40B4-BE49-F238E27FC236}">
                <a16:creationId xmlns:a16="http://schemas.microsoft.com/office/drawing/2014/main" id="{BE4047EC-6D21-B04D-A83E-9BD9BED62C65}"/>
              </a:ext>
            </a:extLst>
          </p:cNvPr>
          <p:cNvSpPr txBox="1">
            <a:spLocks/>
          </p:cNvSpPr>
          <p:nvPr/>
        </p:nvSpPr>
        <p:spPr bwMode="gray">
          <a:xfrm>
            <a:off x="8300303" y="4123084"/>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Meten</a:t>
            </a:r>
            <a:r>
              <a:rPr lang="en-GB" sz="1400" b="1" dirty="0">
                <a:solidFill>
                  <a:schemeClr val="bg1"/>
                </a:solidFill>
              </a:rPr>
              <a:t> is </a:t>
            </a:r>
            <a:r>
              <a:rPr lang="en-GB" sz="1400" b="1" dirty="0" err="1">
                <a:solidFill>
                  <a:schemeClr val="bg1"/>
                </a:solidFill>
              </a:rPr>
              <a:t>weten</a:t>
            </a:r>
            <a:endParaRPr lang="en-GB" sz="1400" b="1" dirty="0">
              <a:solidFill>
                <a:schemeClr val="bg1"/>
              </a:solidFill>
            </a:endParaRPr>
          </a:p>
        </p:txBody>
      </p:sp>
      <p:sp>
        <p:nvSpPr>
          <p:cNvPr id="4" name="Tijdelijke aanduiding voor dianummer 3"/>
          <p:cNvSpPr>
            <a:spLocks noGrp="1"/>
          </p:cNvSpPr>
          <p:nvPr>
            <p:ph type="sldNum" sz="quarter" idx="12"/>
          </p:nvPr>
        </p:nvSpPr>
        <p:spPr/>
        <p:txBody>
          <a:bodyPr/>
          <a:lstStyle/>
          <a:p>
            <a:fld id="{EEC0F82C-4994-47DA-8D9B-99D78D224F6D}" type="slidenum">
              <a:rPr lang="en-GB" smtClean="0"/>
              <a:t>11</a:t>
            </a:fld>
            <a:endParaRPr lang="en-GB"/>
          </a:p>
        </p:txBody>
      </p:sp>
    </p:spTree>
    <p:extLst>
      <p:ext uri="{BB962C8B-B14F-4D97-AF65-F5344CB8AC3E}">
        <p14:creationId xmlns:p14="http://schemas.microsoft.com/office/powerpoint/2010/main" val="13743144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54E874-703F-BC42-8C74-72F45EB1C8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a:t>Stap 1: Wie ben je?</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1" y="6425080"/>
            <a:ext cx="361782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branding</a:t>
            </a: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12</a:t>
            </a:fld>
            <a:endParaRPr lang="en-GB" sz="1000" dirty="0">
              <a:solidFill>
                <a:srgbClr val="006ACA"/>
              </a:solidFill>
            </a:endParaRPr>
          </a:p>
        </p:txBody>
      </p:sp>
    </p:spTree>
    <p:extLst>
      <p:ext uri="{BB962C8B-B14F-4D97-AF65-F5344CB8AC3E}">
        <p14:creationId xmlns:p14="http://schemas.microsoft.com/office/powerpoint/2010/main" val="58486428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B845B85-986F-1641-B212-5D03349BFD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a:t>Vraag 1: Hoe zou je graag als werkgever gezien willen worden?</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1" y="6425080"/>
            <a:ext cx="361782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branding</a:t>
            </a: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13</a:t>
            </a:fld>
            <a:endParaRPr lang="en-GB" sz="1000" dirty="0">
              <a:solidFill>
                <a:srgbClr val="006ACA"/>
              </a:solidFill>
            </a:endParaRPr>
          </a:p>
        </p:txBody>
      </p:sp>
    </p:spTree>
    <p:extLst>
      <p:ext uri="{BB962C8B-B14F-4D97-AF65-F5344CB8AC3E}">
        <p14:creationId xmlns:p14="http://schemas.microsoft.com/office/powerpoint/2010/main" val="52394074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F70961C-4440-A34F-961F-0AF398804F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a:t>Vraag 2: Hoe zien jouw medewerkers jou als werkgever?</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1" y="6425080"/>
            <a:ext cx="361782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branding</a:t>
            </a: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14</a:t>
            </a:fld>
            <a:endParaRPr lang="en-GB" sz="1000" dirty="0">
              <a:solidFill>
                <a:srgbClr val="006ACA"/>
              </a:solidFill>
            </a:endParaRPr>
          </a:p>
        </p:txBody>
      </p:sp>
    </p:spTree>
    <p:extLst>
      <p:ext uri="{BB962C8B-B14F-4D97-AF65-F5344CB8AC3E}">
        <p14:creationId xmlns:p14="http://schemas.microsoft.com/office/powerpoint/2010/main" val="155517828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B2166CE-8415-764C-9D9D-04E1E17F19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a:t>Vraag 3: Welke conclusie trek je hieruit?</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1" y="6425080"/>
            <a:ext cx="361782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branding</a:t>
            </a: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15</a:t>
            </a:fld>
            <a:endParaRPr lang="en-GB" sz="1000" dirty="0">
              <a:solidFill>
                <a:srgbClr val="006ACA"/>
              </a:solidFill>
            </a:endParaRPr>
          </a:p>
        </p:txBody>
      </p:sp>
    </p:spTree>
    <p:extLst>
      <p:ext uri="{BB962C8B-B14F-4D97-AF65-F5344CB8AC3E}">
        <p14:creationId xmlns:p14="http://schemas.microsoft.com/office/powerpoint/2010/main" val="289677632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0E13A0AA-3F26-5148-ADFC-A6B48616A2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8292" y="2135631"/>
            <a:ext cx="2886503" cy="2586736"/>
          </a:xfrm>
          <a:prstGeom prst="rect">
            <a:avLst/>
          </a:prstGeom>
        </p:spPr>
      </p:pic>
      <p:sp>
        <p:nvSpPr>
          <p:cNvPr id="2" name="Tijdelijke aanduiding voor voettekst 1">
            <a:extLst>
              <a:ext uri="{FF2B5EF4-FFF2-40B4-BE49-F238E27FC236}">
                <a16:creationId xmlns:a16="http://schemas.microsoft.com/office/drawing/2014/main" id="{16189CEA-744F-984E-B5F9-89C96A3E505F}"/>
              </a:ext>
            </a:extLst>
          </p:cNvPr>
          <p:cNvSpPr>
            <a:spLocks noGrp="1"/>
          </p:cNvSpPr>
          <p:nvPr>
            <p:ph type="ftr" sz="quarter" idx="11"/>
          </p:nvPr>
        </p:nvSpPr>
        <p:spPr>
          <a:xfrm>
            <a:off x="1182781" y="6374280"/>
            <a:ext cx="3617820" cy="365125"/>
          </a:xfrm>
        </p:spPr>
        <p:txBody>
          <a:bodyPr/>
          <a:lstStyle/>
          <a:p>
            <a:r>
              <a:rPr lang="en-GB" dirty="0" smtClean="0"/>
              <a:t>Employer branding</a:t>
            </a:r>
            <a:endParaRPr lang="en-GB" dirty="0"/>
          </a:p>
        </p:txBody>
      </p:sp>
      <p:sp>
        <p:nvSpPr>
          <p:cNvPr id="5" name="Titel 4">
            <a:extLst>
              <a:ext uri="{FF2B5EF4-FFF2-40B4-BE49-F238E27FC236}">
                <a16:creationId xmlns:a16="http://schemas.microsoft.com/office/drawing/2014/main" id="{4F80FB6A-A69E-A44F-A3CF-C81E719BF020}"/>
              </a:ext>
            </a:extLst>
          </p:cNvPr>
          <p:cNvSpPr>
            <a:spLocks noGrp="1"/>
          </p:cNvSpPr>
          <p:nvPr>
            <p:ph type="title"/>
          </p:nvPr>
        </p:nvSpPr>
        <p:spPr/>
        <p:txBody>
          <a:bodyPr/>
          <a:lstStyle/>
          <a:p>
            <a:r>
              <a:rPr lang="nl-NL" dirty="0"/>
              <a:t> </a:t>
            </a:r>
          </a:p>
        </p:txBody>
      </p:sp>
      <p:sp>
        <p:nvSpPr>
          <p:cNvPr id="10" name="Title 23">
            <a:extLst>
              <a:ext uri="{FF2B5EF4-FFF2-40B4-BE49-F238E27FC236}">
                <a16:creationId xmlns:a16="http://schemas.microsoft.com/office/drawing/2014/main" id="{B6B5DDA0-F61B-9749-81B6-8F4EDB3EFC41}"/>
              </a:ext>
            </a:extLst>
          </p:cNvPr>
          <p:cNvSpPr txBox="1">
            <a:spLocks/>
          </p:cNvSpPr>
          <p:nvPr/>
        </p:nvSpPr>
        <p:spPr>
          <a:xfrm>
            <a:off x="838199" y="365125"/>
            <a:ext cx="6738257" cy="1044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dirty="0"/>
              <a:t>Stappenplan</a:t>
            </a:r>
            <a:endParaRPr lang="nl-NL" sz="1400" b="0" dirty="0"/>
          </a:p>
        </p:txBody>
      </p:sp>
      <p:sp>
        <p:nvSpPr>
          <p:cNvPr id="12" name="Rechthoek 11">
            <a:extLst>
              <a:ext uri="{FF2B5EF4-FFF2-40B4-BE49-F238E27FC236}">
                <a16:creationId xmlns:a16="http://schemas.microsoft.com/office/drawing/2014/main" id="{B1A052F1-AD20-074D-B3F6-556860F04FDB}"/>
              </a:ext>
            </a:extLst>
          </p:cNvPr>
          <p:cNvSpPr/>
          <p:nvPr/>
        </p:nvSpPr>
        <p:spPr>
          <a:xfrm>
            <a:off x="941626" y="2135632"/>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ADA734D-90C2-4242-B3F6-57D0C295CB09}"/>
              </a:ext>
            </a:extLst>
          </p:cNvPr>
          <p:cNvSpPr/>
          <p:nvPr/>
        </p:nvSpPr>
        <p:spPr>
          <a:xfrm>
            <a:off x="8276799" y="2135631"/>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1214ED3-7781-3E49-B8A3-30891C5D4F9D}"/>
              </a:ext>
            </a:extLst>
          </p:cNvPr>
          <p:cNvSpPr txBox="1"/>
          <p:nvPr/>
        </p:nvSpPr>
        <p:spPr>
          <a:xfrm>
            <a:off x="518900" y="1333500"/>
            <a:ext cx="2108200" cy="3154710"/>
          </a:xfrm>
          <a:prstGeom prst="rect">
            <a:avLst/>
          </a:prstGeom>
          <a:noFill/>
        </p:spPr>
        <p:txBody>
          <a:bodyPr wrap="square" rtlCol="0">
            <a:spAutoFit/>
          </a:bodyPr>
          <a:lstStyle/>
          <a:p>
            <a:r>
              <a:rPr lang="nl-NL" sz="19900" b="1" dirty="0">
                <a:solidFill>
                  <a:schemeClr val="bg1"/>
                </a:solidFill>
              </a:rPr>
              <a:t>1</a:t>
            </a:r>
          </a:p>
        </p:txBody>
      </p:sp>
      <p:sp>
        <p:nvSpPr>
          <p:cNvPr id="16" name="Tekstvak 15">
            <a:extLst>
              <a:ext uri="{FF2B5EF4-FFF2-40B4-BE49-F238E27FC236}">
                <a16:creationId xmlns:a16="http://schemas.microsoft.com/office/drawing/2014/main" id="{4DA47E49-E891-3240-B559-D9097EEF33A1}"/>
              </a:ext>
            </a:extLst>
          </p:cNvPr>
          <p:cNvSpPr txBox="1"/>
          <p:nvPr/>
        </p:nvSpPr>
        <p:spPr>
          <a:xfrm>
            <a:off x="4245427" y="1333500"/>
            <a:ext cx="2108200" cy="3154710"/>
          </a:xfrm>
          <a:prstGeom prst="rect">
            <a:avLst/>
          </a:prstGeom>
          <a:noFill/>
        </p:spPr>
        <p:txBody>
          <a:bodyPr wrap="square" rtlCol="0">
            <a:spAutoFit/>
          </a:bodyPr>
          <a:lstStyle/>
          <a:p>
            <a:r>
              <a:rPr lang="nl-NL" sz="19900" b="1" dirty="0">
                <a:solidFill>
                  <a:schemeClr val="bg1"/>
                </a:solidFill>
              </a:rPr>
              <a:t>2</a:t>
            </a:r>
          </a:p>
        </p:txBody>
      </p:sp>
      <p:sp>
        <p:nvSpPr>
          <p:cNvPr id="17" name="Tekstvak 16">
            <a:extLst>
              <a:ext uri="{FF2B5EF4-FFF2-40B4-BE49-F238E27FC236}">
                <a16:creationId xmlns:a16="http://schemas.microsoft.com/office/drawing/2014/main" id="{CC8EAF97-7AB1-4D48-B633-1D29787DE200}"/>
              </a:ext>
            </a:extLst>
          </p:cNvPr>
          <p:cNvSpPr txBox="1"/>
          <p:nvPr/>
        </p:nvSpPr>
        <p:spPr>
          <a:xfrm>
            <a:off x="7946556" y="1333500"/>
            <a:ext cx="2108200" cy="3154710"/>
          </a:xfrm>
          <a:prstGeom prst="rect">
            <a:avLst/>
          </a:prstGeom>
          <a:noFill/>
        </p:spPr>
        <p:txBody>
          <a:bodyPr wrap="square" rtlCol="0">
            <a:spAutoFit/>
          </a:bodyPr>
          <a:lstStyle/>
          <a:p>
            <a:r>
              <a:rPr lang="nl-NL" sz="19900" b="1" dirty="0">
                <a:solidFill>
                  <a:schemeClr val="bg1"/>
                </a:solidFill>
              </a:rPr>
              <a:t>3</a:t>
            </a:r>
          </a:p>
        </p:txBody>
      </p:sp>
      <p:sp>
        <p:nvSpPr>
          <p:cNvPr id="23" name="Tijdelijke aanduiding voor voettekst 1">
            <a:extLst>
              <a:ext uri="{FF2B5EF4-FFF2-40B4-BE49-F238E27FC236}">
                <a16:creationId xmlns:a16="http://schemas.microsoft.com/office/drawing/2014/main" id="{C48E5B5E-E5B4-7C4B-A072-8548292431B0}"/>
              </a:ext>
            </a:extLst>
          </p:cNvPr>
          <p:cNvSpPr txBox="1">
            <a:spLocks/>
          </p:cNvSpPr>
          <p:nvPr/>
        </p:nvSpPr>
        <p:spPr bwMode="gray">
          <a:xfrm>
            <a:off x="985103"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Wie</a:t>
            </a:r>
            <a:r>
              <a:rPr lang="en-GB" sz="1400" b="1" dirty="0">
                <a:solidFill>
                  <a:schemeClr val="bg1"/>
                </a:solidFill>
              </a:rPr>
              <a:t> ben </a:t>
            </a:r>
            <a:r>
              <a:rPr lang="en-GB" sz="1400" b="1" dirty="0" err="1">
                <a:solidFill>
                  <a:schemeClr val="bg1"/>
                </a:solidFill>
              </a:rPr>
              <a:t>je</a:t>
            </a:r>
            <a:r>
              <a:rPr lang="en-GB" sz="1400" b="1" dirty="0">
                <a:solidFill>
                  <a:schemeClr val="bg1"/>
                </a:solidFill>
              </a:rPr>
              <a:t>?</a:t>
            </a:r>
          </a:p>
        </p:txBody>
      </p:sp>
      <p:sp>
        <p:nvSpPr>
          <p:cNvPr id="24" name="Tijdelijke aanduiding voor voettekst 1">
            <a:extLst>
              <a:ext uri="{FF2B5EF4-FFF2-40B4-BE49-F238E27FC236}">
                <a16:creationId xmlns:a16="http://schemas.microsoft.com/office/drawing/2014/main" id="{112FA7B7-3F3A-3241-AD9E-60D9DC47E74A}"/>
              </a:ext>
            </a:extLst>
          </p:cNvPr>
          <p:cNvSpPr txBox="1">
            <a:spLocks/>
          </p:cNvSpPr>
          <p:nvPr/>
        </p:nvSpPr>
        <p:spPr bwMode="gray">
          <a:xfrm>
            <a:off x="4600054"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Communiceer</a:t>
            </a:r>
            <a:endParaRPr lang="en-GB" sz="1400" b="1" dirty="0">
              <a:solidFill>
                <a:schemeClr val="bg1"/>
              </a:solidFill>
            </a:endParaRPr>
          </a:p>
        </p:txBody>
      </p:sp>
      <p:sp>
        <p:nvSpPr>
          <p:cNvPr id="25" name="Tijdelijke aanduiding voor voettekst 1">
            <a:extLst>
              <a:ext uri="{FF2B5EF4-FFF2-40B4-BE49-F238E27FC236}">
                <a16:creationId xmlns:a16="http://schemas.microsoft.com/office/drawing/2014/main" id="{BE4047EC-6D21-B04D-A83E-9BD9BED62C65}"/>
              </a:ext>
            </a:extLst>
          </p:cNvPr>
          <p:cNvSpPr txBox="1">
            <a:spLocks/>
          </p:cNvSpPr>
          <p:nvPr/>
        </p:nvSpPr>
        <p:spPr bwMode="gray">
          <a:xfrm>
            <a:off x="8300303" y="4123084"/>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Meten</a:t>
            </a:r>
            <a:r>
              <a:rPr lang="en-GB" sz="1400" b="1" dirty="0">
                <a:solidFill>
                  <a:schemeClr val="bg1"/>
                </a:solidFill>
              </a:rPr>
              <a:t> is </a:t>
            </a:r>
            <a:r>
              <a:rPr lang="en-GB" sz="1400" b="1" dirty="0" err="1">
                <a:solidFill>
                  <a:schemeClr val="bg1"/>
                </a:solidFill>
              </a:rPr>
              <a:t>weten</a:t>
            </a:r>
            <a:endParaRPr lang="en-GB" sz="1400" b="1" dirty="0">
              <a:solidFill>
                <a:schemeClr val="bg1"/>
              </a:solidFill>
            </a:endParaRPr>
          </a:p>
        </p:txBody>
      </p:sp>
      <p:sp>
        <p:nvSpPr>
          <p:cNvPr id="4" name="Tijdelijke aanduiding voor dianummer 3"/>
          <p:cNvSpPr>
            <a:spLocks noGrp="1"/>
          </p:cNvSpPr>
          <p:nvPr>
            <p:ph type="sldNum" sz="quarter" idx="12"/>
          </p:nvPr>
        </p:nvSpPr>
        <p:spPr/>
        <p:txBody>
          <a:bodyPr/>
          <a:lstStyle/>
          <a:p>
            <a:fld id="{EEC0F82C-4994-47DA-8D9B-99D78D224F6D}" type="slidenum">
              <a:rPr lang="en-GB" smtClean="0"/>
              <a:t>16</a:t>
            </a:fld>
            <a:endParaRPr lang="en-GB"/>
          </a:p>
        </p:txBody>
      </p:sp>
    </p:spTree>
    <p:extLst>
      <p:ext uri="{BB962C8B-B14F-4D97-AF65-F5344CB8AC3E}">
        <p14:creationId xmlns:p14="http://schemas.microsoft.com/office/powerpoint/2010/main" val="171800511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B6D91C0-036C-5345-8062-A4F0376F8E39}"/>
              </a:ext>
            </a:extLst>
          </p:cNvPr>
          <p:cNvSpPr/>
          <p:nvPr/>
        </p:nvSpPr>
        <p:spPr>
          <a:xfrm>
            <a:off x="0" y="1979112"/>
            <a:ext cx="12192000" cy="576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voettekst 1">
            <a:extLst>
              <a:ext uri="{FF2B5EF4-FFF2-40B4-BE49-F238E27FC236}">
                <a16:creationId xmlns:a16="http://schemas.microsoft.com/office/drawing/2014/main" id="{16189CEA-744F-984E-B5F9-89C96A3E505F}"/>
              </a:ext>
            </a:extLst>
          </p:cNvPr>
          <p:cNvSpPr>
            <a:spLocks noGrp="1"/>
          </p:cNvSpPr>
          <p:nvPr>
            <p:ph type="ftr" sz="quarter" idx="11"/>
          </p:nvPr>
        </p:nvSpPr>
        <p:spPr>
          <a:xfrm>
            <a:off x="1182781" y="6374280"/>
            <a:ext cx="3617820" cy="365125"/>
          </a:xfrm>
        </p:spPr>
        <p:txBody>
          <a:bodyPr/>
          <a:lstStyle/>
          <a:p>
            <a:r>
              <a:rPr lang="en-GB" dirty="0" smtClean="0"/>
              <a:t>Employer branding</a:t>
            </a:r>
            <a:endParaRPr lang="en-GB" dirty="0"/>
          </a:p>
        </p:txBody>
      </p:sp>
      <p:sp>
        <p:nvSpPr>
          <p:cNvPr id="10" name="Title 23">
            <a:extLst>
              <a:ext uri="{FF2B5EF4-FFF2-40B4-BE49-F238E27FC236}">
                <a16:creationId xmlns:a16="http://schemas.microsoft.com/office/drawing/2014/main" id="{B6B5DDA0-F61B-9749-81B6-8F4EDB3EFC41}"/>
              </a:ext>
            </a:extLst>
          </p:cNvPr>
          <p:cNvSpPr txBox="1">
            <a:spLocks/>
          </p:cNvSpPr>
          <p:nvPr/>
        </p:nvSpPr>
        <p:spPr>
          <a:xfrm>
            <a:off x="838200" y="2106243"/>
            <a:ext cx="5257800" cy="25784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sz="1800" dirty="0" smtClean="0">
                <a:solidFill>
                  <a:schemeClr val="bg1"/>
                </a:solidFill>
              </a:rPr>
              <a:t>Dit zie je vaak:</a:t>
            </a:r>
            <a:endParaRPr lang="nl-NL" sz="1800" dirty="0">
              <a:solidFill>
                <a:schemeClr val="bg1"/>
              </a:solidFill>
            </a:endParaRPr>
          </a:p>
          <a:p>
            <a:endParaRPr lang="nl-NL" sz="1800" dirty="0"/>
          </a:p>
          <a:p>
            <a:endParaRPr lang="nl-NL" sz="1400" b="0" dirty="0">
              <a:solidFill>
                <a:schemeClr val="tx1"/>
              </a:solidFill>
              <a:latin typeface="+mn-lt"/>
            </a:endParaRPr>
          </a:p>
          <a:p>
            <a:pPr fontAlgn="ctr"/>
            <a:r>
              <a:rPr lang="nl-NL" sz="1400" b="0" dirty="0">
                <a:solidFill>
                  <a:schemeClr val="tx1"/>
                </a:solidFill>
              </a:rPr>
              <a:t>Wij zijn marktleider in onze sector</a:t>
            </a:r>
          </a:p>
          <a:p>
            <a:pPr fontAlgn="ctr"/>
            <a:endParaRPr lang="nl-NL" sz="1400" b="0" dirty="0">
              <a:solidFill>
                <a:schemeClr val="tx1"/>
              </a:solidFill>
            </a:endParaRPr>
          </a:p>
          <a:p>
            <a:pPr fontAlgn="ctr"/>
            <a:r>
              <a:rPr lang="nl-NL" sz="1400" b="0" dirty="0">
                <a:solidFill>
                  <a:schemeClr val="tx1"/>
                </a:solidFill>
              </a:rPr>
              <a:t>Wij betalen een marktconform salaris</a:t>
            </a:r>
          </a:p>
          <a:p>
            <a:pPr fontAlgn="ctr"/>
            <a:endParaRPr lang="nl-NL" sz="1400" b="0" dirty="0">
              <a:solidFill>
                <a:schemeClr val="tx1"/>
              </a:solidFill>
            </a:endParaRPr>
          </a:p>
          <a:p>
            <a:pPr fontAlgn="ctr"/>
            <a:r>
              <a:rPr lang="nl-NL" sz="1400" b="0" dirty="0">
                <a:solidFill>
                  <a:schemeClr val="tx1"/>
                </a:solidFill>
              </a:rPr>
              <a:t>Wij hebben de beste </a:t>
            </a:r>
            <a:r>
              <a:rPr lang="nl-NL" sz="1400" b="0" dirty="0" smtClean="0">
                <a:solidFill>
                  <a:schemeClr val="tx1"/>
                </a:solidFill>
              </a:rPr>
              <a:t>trainingen</a:t>
            </a:r>
          </a:p>
          <a:p>
            <a:pPr fontAlgn="ctr"/>
            <a:endParaRPr lang="nl-NL" sz="1400" b="0" dirty="0">
              <a:solidFill>
                <a:schemeClr val="tx1"/>
              </a:solidFill>
            </a:endParaRPr>
          </a:p>
          <a:p>
            <a:pPr fontAlgn="ctr"/>
            <a:r>
              <a:rPr lang="nl-NL" sz="1400" b="0" dirty="0" smtClean="0">
                <a:solidFill>
                  <a:schemeClr val="tx1"/>
                </a:solidFill>
              </a:rPr>
              <a:t>Uitstekende primaire en secundaire arbeidsvoorwaarde</a:t>
            </a:r>
            <a:endParaRPr lang="nl-NL" sz="1400" dirty="0"/>
          </a:p>
        </p:txBody>
      </p:sp>
      <p:sp>
        <p:nvSpPr>
          <p:cNvPr id="6" name="Title 23">
            <a:extLst>
              <a:ext uri="{FF2B5EF4-FFF2-40B4-BE49-F238E27FC236}">
                <a16:creationId xmlns:a16="http://schemas.microsoft.com/office/drawing/2014/main" id="{75BE48AC-0FC7-3A45-B97B-2A9A21E26F58}"/>
              </a:ext>
            </a:extLst>
          </p:cNvPr>
          <p:cNvSpPr txBox="1">
            <a:spLocks/>
          </p:cNvSpPr>
          <p:nvPr/>
        </p:nvSpPr>
        <p:spPr>
          <a:xfrm>
            <a:off x="6249813" y="2106244"/>
            <a:ext cx="5537306" cy="306387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sz="1800" dirty="0" smtClean="0">
                <a:solidFill>
                  <a:schemeClr val="bg1"/>
                </a:solidFill>
              </a:rPr>
              <a:t>Dit spreekt de lezer aan:</a:t>
            </a:r>
            <a:endParaRPr lang="nl-NL" sz="1800" dirty="0">
              <a:solidFill>
                <a:schemeClr val="bg1"/>
              </a:solidFill>
            </a:endParaRPr>
          </a:p>
          <a:p>
            <a:endParaRPr lang="nl-NL" sz="1800" dirty="0"/>
          </a:p>
          <a:p>
            <a:endParaRPr lang="nl-NL" sz="1400" dirty="0"/>
          </a:p>
          <a:p>
            <a:pPr fontAlgn="ctr"/>
            <a:r>
              <a:rPr lang="nl-NL" sz="1400" b="0" dirty="0">
                <a:solidFill>
                  <a:schemeClr val="tx1"/>
                </a:solidFill>
                <a:latin typeface="+mn-lt"/>
              </a:rPr>
              <a:t>Wij geven jou verantwoordelijkheid in jouw baan</a:t>
            </a:r>
          </a:p>
          <a:p>
            <a:pPr fontAlgn="ctr"/>
            <a:endParaRPr lang="nl-NL" sz="1400" b="0" dirty="0">
              <a:solidFill>
                <a:schemeClr val="tx1"/>
              </a:solidFill>
              <a:latin typeface="+mn-lt"/>
            </a:endParaRPr>
          </a:p>
          <a:p>
            <a:pPr fontAlgn="ctr"/>
            <a:r>
              <a:rPr lang="nl-NL" sz="1400" b="0" dirty="0" smtClean="0">
                <a:solidFill>
                  <a:schemeClr val="tx1"/>
                </a:solidFill>
                <a:latin typeface="+mn-lt"/>
              </a:rPr>
              <a:t>Wij </a:t>
            </a:r>
            <a:r>
              <a:rPr lang="nl-NL" sz="1400" b="0" dirty="0">
                <a:solidFill>
                  <a:schemeClr val="tx1"/>
                </a:solidFill>
                <a:latin typeface="+mn-lt"/>
              </a:rPr>
              <a:t>zijn benieuwd naar jouw doelen en wensen</a:t>
            </a:r>
          </a:p>
          <a:p>
            <a:pPr fontAlgn="ctr"/>
            <a:endParaRPr lang="nl-NL" sz="1400" b="0" dirty="0">
              <a:solidFill>
                <a:schemeClr val="tx1"/>
              </a:solidFill>
              <a:latin typeface="+mn-lt"/>
            </a:endParaRPr>
          </a:p>
          <a:p>
            <a:pPr fontAlgn="ctr"/>
            <a:r>
              <a:rPr lang="nl-NL" sz="1400" b="0" dirty="0">
                <a:solidFill>
                  <a:schemeClr val="tx1"/>
                </a:solidFill>
                <a:latin typeface="+mn-lt"/>
              </a:rPr>
              <a:t>Wij helpen jou om jouw persoonlijke doelen te </a:t>
            </a:r>
            <a:r>
              <a:rPr lang="nl-NL" sz="1400" b="0" dirty="0" smtClean="0">
                <a:solidFill>
                  <a:schemeClr val="tx1"/>
                </a:solidFill>
                <a:latin typeface="+mn-lt"/>
              </a:rPr>
              <a:t>bereiken</a:t>
            </a:r>
          </a:p>
          <a:p>
            <a:pPr fontAlgn="ctr"/>
            <a:endParaRPr lang="nl-NL" sz="1400" b="0" dirty="0">
              <a:solidFill>
                <a:schemeClr val="tx1"/>
              </a:solidFill>
              <a:latin typeface="+mn-lt"/>
            </a:endParaRPr>
          </a:p>
          <a:p>
            <a:pPr fontAlgn="ctr"/>
            <a:r>
              <a:rPr lang="nl-NL" sz="1400" b="0" dirty="0" smtClean="0">
                <a:solidFill>
                  <a:schemeClr val="tx1"/>
                </a:solidFill>
                <a:latin typeface="+mn-lt"/>
              </a:rPr>
              <a:t>….29 vakantiedagen, aanvullende ANW-hiaat verzekering, onbelaste reiskosten vergoeding, vers fruit ……</a:t>
            </a:r>
            <a:endParaRPr lang="nl-NL" sz="1400" b="0" dirty="0">
              <a:solidFill>
                <a:schemeClr val="tx1"/>
              </a:solidFill>
              <a:latin typeface="+mn-lt"/>
            </a:endParaRPr>
          </a:p>
          <a:p>
            <a:endParaRPr lang="nl-NL" sz="1400" dirty="0"/>
          </a:p>
        </p:txBody>
      </p:sp>
      <p:sp>
        <p:nvSpPr>
          <p:cNvPr id="7" name="Titel 9">
            <a:extLst>
              <a:ext uri="{FF2B5EF4-FFF2-40B4-BE49-F238E27FC236}">
                <a16:creationId xmlns:a16="http://schemas.microsoft.com/office/drawing/2014/main" id="{4375315B-8A28-8C41-93ED-653693FB5B0D}"/>
              </a:ext>
            </a:extLst>
          </p:cNvPr>
          <p:cNvSpPr txBox="1">
            <a:spLocks/>
          </p:cNvSpPr>
          <p:nvPr/>
        </p:nvSpPr>
        <p:spPr>
          <a:xfrm>
            <a:off x="838200" y="588723"/>
            <a:ext cx="8930488" cy="109915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dirty="0"/>
              <a:t>Stap 2: Communiceer</a:t>
            </a:r>
            <a:endParaRPr lang="nl-NL" sz="1400" dirty="0"/>
          </a:p>
        </p:txBody>
      </p:sp>
      <p:sp>
        <p:nvSpPr>
          <p:cNvPr id="5" name="Tijdelijke aanduiding voor dianummer 4"/>
          <p:cNvSpPr>
            <a:spLocks noGrp="1"/>
          </p:cNvSpPr>
          <p:nvPr>
            <p:ph type="sldNum" sz="quarter" idx="12"/>
          </p:nvPr>
        </p:nvSpPr>
        <p:spPr/>
        <p:txBody>
          <a:bodyPr/>
          <a:lstStyle/>
          <a:p>
            <a:fld id="{EEC0F82C-4994-47DA-8D9B-99D78D224F6D}" type="slidenum">
              <a:rPr lang="en-GB" smtClean="0"/>
              <a:t>17</a:t>
            </a:fld>
            <a:endParaRPr lang="en-GB"/>
          </a:p>
        </p:txBody>
      </p:sp>
    </p:spTree>
    <p:extLst>
      <p:ext uri="{BB962C8B-B14F-4D97-AF65-F5344CB8AC3E}">
        <p14:creationId xmlns:p14="http://schemas.microsoft.com/office/powerpoint/2010/main" val="1228807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61DF4A2-0165-B544-B0F8-9FE3D771D8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8300303" y="2135630"/>
            <a:ext cx="2879390" cy="2586736"/>
          </a:xfrm>
          <a:prstGeom prst="rect">
            <a:avLst/>
          </a:prstGeom>
        </p:spPr>
      </p:pic>
      <p:sp>
        <p:nvSpPr>
          <p:cNvPr id="14" name="Rechthoek 13">
            <a:extLst>
              <a:ext uri="{FF2B5EF4-FFF2-40B4-BE49-F238E27FC236}">
                <a16:creationId xmlns:a16="http://schemas.microsoft.com/office/drawing/2014/main" id="{AADA734D-90C2-4242-B3F6-57D0C295CB09}"/>
              </a:ext>
            </a:extLst>
          </p:cNvPr>
          <p:cNvSpPr/>
          <p:nvPr/>
        </p:nvSpPr>
        <p:spPr>
          <a:xfrm>
            <a:off x="4617408" y="2135631"/>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voettekst 1">
            <a:extLst>
              <a:ext uri="{FF2B5EF4-FFF2-40B4-BE49-F238E27FC236}">
                <a16:creationId xmlns:a16="http://schemas.microsoft.com/office/drawing/2014/main" id="{16189CEA-744F-984E-B5F9-89C96A3E505F}"/>
              </a:ext>
            </a:extLst>
          </p:cNvPr>
          <p:cNvSpPr>
            <a:spLocks noGrp="1"/>
          </p:cNvSpPr>
          <p:nvPr>
            <p:ph type="ftr" sz="quarter" idx="11"/>
          </p:nvPr>
        </p:nvSpPr>
        <p:spPr>
          <a:xfrm>
            <a:off x="1182781" y="6374280"/>
            <a:ext cx="3617820" cy="365125"/>
          </a:xfrm>
        </p:spPr>
        <p:txBody>
          <a:bodyPr/>
          <a:lstStyle/>
          <a:p>
            <a:r>
              <a:rPr lang="en-GB" dirty="0" smtClean="0"/>
              <a:t>Employer branding</a:t>
            </a:r>
            <a:endParaRPr lang="en-GB" dirty="0"/>
          </a:p>
        </p:txBody>
      </p:sp>
      <p:sp>
        <p:nvSpPr>
          <p:cNvPr id="5" name="Titel 4">
            <a:extLst>
              <a:ext uri="{FF2B5EF4-FFF2-40B4-BE49-F238E27FC236}">
                <a16:creationId xmlns:a16="http://schemas.microsoft.com/office/drawing/2014/main" id="{4F80FB6A-A69E-A44F-A3CF-C81E719BF020}"/>
              </a:ext>
            </a:extLst>
          </p:cNvPr>
          <p:cNvSpPr>
            <a:spLocks noGrp="1"/>
          </p:cNvSpPr>
          <p:nvPr>
            <p:ph type="title"/>
          </p:nvPr>
        </p:nvSpPr>
        <p:spPr/>
        <p:txBody>
          <a:bodyPr/>
          <a:lstStyle/>
          <a:p>
            <a:r>
              <a:rPr lang="nl-NL" dirty="0"/>
              <a:t> </a:t>
            </a:r>
          </a:p>
        </p:txBody>
      </p:sp>
      <p:sp>
        <p:nvSpPr>
          <p:cNvPr id="10" name="Title 23">
            <a:extLst>
              <a:ext uri="{FF2B5EF4-FFF2-40B4-BE49-F238E27FC236}">
                <a16:creationId xmlns:a16="http://schemas.microsoft.com/office/drawing/2014/main" id="{B6B5DDA0-F61B-9749-81B6-8F4EDB3EFC41}"/>
              </a:ext>
            </a:extLst>
          </p:cNvPr>
          <p:cNvSpPr txBox="1">
            <a:spLocks/>
          </p:cNvSpPr>
          <p:nvPr/>
        </p:nvSpPr>
        <p:spPr>
          <a:xfrm>
            <a:off x="838199" y="365125"/>
            <a:ext cx="6738257" cy="1044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dirty="0"/>
              <a:t>Stappenplan</a:t>
            </a:r>
            <a:endParaRPr lang="nl-NL" sz="1400" b="0" dirty="0"/>
          </a:p>
        </p:txBody>
      </p:sp>
      <p:sp>
        <p:nvSpPr>
          <p:cNvPr id="12" name="Rechthoek 11">
            <a:extLst>
              <a:ext uri="{FF2B5EF4-FFF2-40B4-BE49-F238E27FC236}">
                <a16:creationId xmlns:a16="http://schemas.microsoft.com/office/drawing/2014/main" id="{B1A052F1-AD20-074D-B3F6-556860F04FDB}"/>
              </a:ext>
            </a:extLst>
          </p:cNvPr>
          <p:cNvSpPr/>
          <p:nvPr/>
        </p:nvSpPr>
        <p:spPr>
          <a:xfrm>
            <a:off x="941626" y="2135632"/>
            <a:ext cx="2950002" cy="2586736"/>
          </a:xfrm>
          <a:prstGeom prst="rect">
            <a:avLst/>
          </a:prstGeom>
          <a:solidFill>
            <a:srgbClr val="59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1214ED3-7781-3E49-B8A3-30891C5D4F9D}"/>
              </a:ext>
            </a:extLst>
          </p:cNvPr>
          <p:cNvSpPr txBox="1"/>
          <p:nvPr/>
        </p:nvSpPr>
        <p:spPr>
          <a:xfrm>
            <a:off x="518900" y="1333500"/>
            <a:ext cx="2108200" cy="3154710"/>
          </a:xfrm>
          <a:prstGeom prst="rect">
            <a:avLst/>
          </a:prstGeom>
          <a:noFill/>
        </p:spPr>
        <p:txBody>
          <a:bodyPr wrap="square" rtlCol="0">
            <a:spAutoFit/>
          </a:bodyPr>
          <a:lstStyle/>
          <a:p>
            <a:r>
              <a:rPr lang="nl-NL" sz="19900" b="1" dirty="0">
                <a:solidFill>
                  <a:schemeClr val="bg1"/>
                </a:solidFill>
              </a:rPr>
              <a:t>1</a:t>
            </a:r>
          </a:p>
        </p:txBody>
      </p:sp>
      <p:sp>
        <p:nvSpPr>
          <p:cNvPr id="16" name="Tekstvak 15">
            <a:extLst>
              <a:ext uri="{FF2B5EF4-FFF2-40B4-BE49-F238E27FC236}">
                <a16:creationId xmlns:a16="http://schemas.microsoft.com/office/drawing/2014/main" id="{4DA47E49-E891-3240-B559-D9097EEF33A1}"/>
              </a:ext>
            </a:extLst>
          </p:cNvPr>
          <p:cNvSpPr txBox="1"/>
          <p:nvPr/>
        </p:nvSpPr>
        <p:spPr>
          <a:xfrm>
            <a:off x="4245427" y="1333500"/>
            <a:ext cx="2108200" cy="3154710"/>
          </a:xfrm>
          <a:prstGeom prst="rect">
            <a:avLst/>
          </a:prstGeom>
          <a:noFill/>
        </p:spPr>
        <p:txBody>
          <a:bodyPr wrap="square" rtlCol="0">
            <a:spAutoFit/>
          </a:bodyPr>
          <a:lstStyle/>
          <a:p>
            <a:r>
              <a:rPr lang="nl-NL" sz="19900" b="1" dirty="0">
                <a:solidFill>
                  <a:schemeClr val="bg1"/>
                </a:solidFill>
              </a:rPr>
              <a:t>2</a:t>
            </a:r>
          </a:p>
        </p:txBody>
      </p:sp>
      <p:sp>
        <p:nvSpPr>
          <p:cNvPr id="17" name="Tekstvak 16">
            <a:extLst>
              <a:ext uri="{FF2B5EF4-FFF2-40B4-BE49-F238E27FC236}">
                <a16:creationId xmlns:a16="http://schemas.microsoft.com/office/drawing/2014/main" id="{CC8EAF97-7AB1-4D48-B633-1D29787DE200}"/>
              </a:ext>
            </a:extLst>
          </p:cNvPr>
          <p:cNvSpPr txBox="1"/>
          <p:nvPr/>
        </p:nvSpPr>
        <p:spPr>
          <a:xfrm>
            <a:off x="7946556" y="1333500"/>
            <a:ext cx="2108200" cy="3154710"/>
          </a:xfrm>
          <a:prstGeom prst="rect">
            <a:avLst/>
          </a:prstGeom>
          <a:noFill/>
        </p:spPr>
        <p:txBody>
          <a:bodyPr wrap="square" rtlCol="0">
            <a:spAutoFit/>
          </a:bodyPr>
          <a:lstStyle/>
          <a:p>
            <a:r>
              <a:rPr lang="nl-NL" sz="19900" b="1" dirty="0">
                <a:solidFill>
                  <a:schemeClr val="bg1"/>
                </a:solidFill>
              </a:rPr>
              <a:t>3</a:t>
            </a:r>
          </a:p>
        </p:txBody>
      </p:sp>
      <p:sp>
        <p:nvSpPr>
          <p:cNvPr id="23" name="Tijdelijke aanduiding voor voettekst 1">
            <a:extLst>
              <a:ext uri="{FF2B5EF4-FFF2-40B4-BE49-F238E27FC236}">
                <a16:creationId xmlns:a16="http://schemas.microsoft.com/office/drawing/2014/main" id="{C48E5B5E-E5B4-7C4B-A072-8548292431B0}"/>
              </a:ext>
            </a:extLst>
          </p:cNvPr>
          <p:cNvSpPr txBox="1">
            <a:spLocks/>
          </p:cNvSpPr>
          <p:nvPr/>
        </p:nvSpPr>
        <p:spPr bwMode="gray">
          <a:xfrm>
            <a:off x="985103"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Wie</a:t>
            </a:r>
            <a:r>
              <a:rPr lang="en-GB" sz="1400" b="1" dirty="0">
                <a:solidFill>
                  <a:schemeClr val="bg1"/>
                </a:solidFill>
              </a:rPr>
              <a:t> ben </a:t>
            </a:r>
            <a:r>
              <a:rPr lang="en-GB" sz="1400" b="1" dirty="0" err="1">
                <a:solidFill>
                  <a:schemeClr val="bg1"/>
                </a:solidFill>
              </a:rPr>
              <a:t>je</a:t>
            </a:r>
            <a:r>
              <a:rPr lang="en-GB" sz="1400" b="1" dirty="0">
                <a:solidFill>
                  <a:schemeClr val="bg1"/>
                </a:solidFill>
              </a:rPr>
              <a:t>?</a:t>
            </a:r>
          </a:p>
        </p:txBody>
      </p:sp>
      <p:sp>
        <p:nvSpPr>
          <p:cNvPr id="24" name="Tijdelijke aanduiding voor voettekst 1">
            <a:extLst>
              <a:ext uri="{FF2B5EF4-FFF2-40B4-BE49-F238E27FC236}">
                <a16:creationId xmlns:a16="http://schemas.microsoft.com/office/drawing/2014/main" id="{112FA7B7-3F3A-3241-AD9E-60D9DC47E74A}"/>
              </a:ext>
            </a:extLst>
          </p:cNvPr>
          <p:cNvSpPr txBox="1">
            <a:spLocks/>
          </p:cNvSpPr>
          <p:nvPr/>
        </p:nvSpPr>
        <p:spPr bwMode="gray">
          <a:xfrm>
            <a:off x="4600054"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Communiceer</a:t>
            </a:r>
            <a:endParaRPr lang="en-GB" sz="1400" b="1" dirty="0">
              <a:solidFill>
                <a:schemeClr val="bg1"/>
              </a:solidFill>
            </a:endParaRPr>
          </a:p>
        </p:txBody>
      </p:sp>
      <p:sp>
        <p:nvSpPr>
          <p:cNvPr id="25" name="Tijdelijke aanduiding voor voettekst 1">
            <a:extLst>
              <a:ext uri="{FF2B5EF4-FFF2-40B4-BE49-F238E27FC236}">
                <a16:creationId xmlns:a16="http://schemas.microsoft.com/office/drawing/2014/main" id="{BE4047EC-6D21-B04D-A83E-9BD9BED62C65}"/>
              </a:ext>
            </a:extLst>
          </p:cNvPr>
          <p:cNvSpPr txBox="1">
            <a:spLocks/>
          </p:cNvSpPr>
          <p:nvPr/>
        </p:nvSpPr>
        <p:spPr bwMode="gray">
          <a:xfrm>
            <a:off x="8300303" y="4123084"/>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Meten</a:t>
            </a:r>
            <a:r>
              <a:rPr lang="en-GB" sz="1400" b="1" dirty="0">
                <a:solidFill>
                  <a:schemeClr val="bg1"/>
                </a:solidFill>
              </a:rPr>
              <a:t> is </a:t>
            </a:r>
            <a:r>
              <a:rPr lang="en-GB" sz="1400" b="1" dirty="0" err="1">
                <a:solidFill>
                  <a:schemeClr val="bg1"/>
                </a:solidFill>
              </a:rPr>
              <a:t>weten</a:t>
            </a:r>
            <a:endParaRPr lang="en-GB" sz="1400" b="1" dirty="0">
              <a:solidFill>
                <a:schemeClr val="bg1"/>
              </a:solidFill>
            </a:endParaRPr>
          </a:p>
        </p:txBody>
      </p:sp>
      <p:sp>
        <p:nvSpPr>
          <p:cNvPr id="4" name="Tijdelijke aanduiding voor dianummer 3"/>
          <p:cNvSpPr>
            <a:spLocks noGrp="1"/>
          </p:cNvSpPr>
          <p:nvPr>
            <p:ph type="sldNum" sz="quarter" idx="12"/>
          </p:nvPr>
        </p:nvSpPr>
        <p:spPr/>
        <p:txBody>
          <a:bodyPr/>
          <a:lstStyle/>
          <a:p>
            <a:fld id="{EEC0F82C-4994-47DA-8D9B-99D78D224F6D}" type="slidenum">
              <a:rPr lang="en-GB" smtClean="0"/>
              <a:t>18</a:t>
            </a:fld>
            <a:endParaRPr lang="en-GB"/>
          </a:p>
        </p:txBody>
      </p:sp>
    </p:spTree>
    <p:extLst>
      <p:ext uri="{BB962C8B-B14F-4D97-AF65-F5344CB8AC3E}">
        <p14:creationId xmlns:p14="http://schemas.microsoft.com/office/powerpoint/2010/main" val="104602717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758966C-B01A-8348-B460-A5FD82D0BA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12" y="0"/>
            <a:ext cx="12247712" cy="6156240"/>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a:t>1. Ga het gesprek aan!</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1" y="6425080"/>
            <a:ext cx="361782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branding</a:t>
            </a: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19</a:t>
            </a:fld>
            <a:endParaRPr lang="en-GB" sz="1000" dirty="0">
              <a:solidFill>
                <a:srgbClr val="006ACA"/>
              </a:solidFill>
            </a:endParaRPr>
          </a:p>
        </p:txBody>
      </p:sp>
    </p:spTree>
    <p:extLst>
      <p:ext uri="{BB962C8B-B14F-4D97-AF65-F5344CB8AC3E}">
        <p14:creationId xmlns:p14="http://schemas.microsoft.com/office/powerpoint/2010/main" val="306163397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54E874-703F-BC42-8C74-72F45EB1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smtClean="0"/>
              <a:t>Waarom kiezen medewerkers voor een andere baan?</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smtClean="0">
                <a:solidFill>
                  <a:srgbClr val="006ACA"/>
                </a:solidFill>
              </a:rPr>
              <a:t>Employer branding</a:t>
            </a:r>
            <a:endParaRPr lang="en-GB" sz="1000" dirty="0">
              <a:solidFill>
                <a:srgbClr val="006ACA"/>
              </a:solidFill>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2</a:t>
            </a:fld>
            <a:endParaRPr lang="en-GB" sz="1000" dirty="0">
              <a:solidFill>
                <a:srgbClr val="006ACA"/>
              </a:solidFill>
            </a:endParaRPr>
          </a:p>
        </p:txBody>
      </p:sp>
    </p:spTree>
    <p:extLst>
      <p:ext uri="{BB962C8B-B14F-4D97-AF65-F5344CB8AC3E}">
        <p14:creationId xmlns:p14="http://schemas.microsoft.com/office/powerpoint/2010/main" val="132081185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83BE6B9-61D8-384C-B9D5-B39D01D30A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12" y="0"/>
            <a:ext cx="12247712" cy="6156240"/>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p:txBody>
          <a:bodyPr/>
          <a:lstStyle/>
          <a:p>
            <a:r>
              <a:rPr lang="nl-NL" dirty="0"/>
              <a:t>2. Waarom zijn mijn waardevolle medewerkers vertrokken?</a:t>
            </a:r>
            <a:endParaRPr lang="nl-NL" sz="14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1" y="6425080"/>
            <a:ext cx="361782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branding</a:t>
            </a: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20</a:t>
            </a:fld>
            <a:endParaRPr lang="en-GB" sz="1000" dirty="0">
              <a:solidFill>
                <a:srgbClr val="006ACA"/>
              </a:solidFill>
            </a:endParaRPr>
          </a:p>
        </p:txBody>
      </p:sp>
    </p:spTree>
    <p:extLst>
      <p:ext uri="{BB962C8B-B14F-4D97-AF65-F5344CB8AC3E}">
        <p14:creationId xmlns:p14="http://schemas.microsoft.com/office/powerpoint/2010/main" val="413963456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6ACA"/>
                </a:solidFill>
                <a:effectLst/>
                <a:uLnTx/>
                <a:uFillTx/>
                <a:latin typeface="Verdana"/>
                <a:ea typeface="+mn-ea"/>
                <a:cs typeface="+mn-cs"/>
              </a:rPr>
              <a:t>Employer Branding</a:t>
            </a:r>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
        <p:nvSpPr>
          <p:cNvPr id="3" name="Tijdelijke aanduiding voor dia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C0F82C-4994-47DA-8D9B-99D78D224F6D}" type="slidenum">
              <a:rPr kumimoji="0" lang="en-GB" sz="1000" b="0" i="0" u="none" strike="noStrike" kern="1200" cap="none" spc="0" normalizeH="0" baseline="0" noProof="0" smtClean="0">
                <a:ln>
                  <a:noFill/>
                </a:ln>
                <a:solidFill>
                  <a:srgbClr val="006ACA"/>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
        <p:nvSpPr>
          <p:cNvPr id="4" name="Titel 3"/>
          <p:cNvSpPr>
            <a:spLocks noGrp="1"/>
          </p:cNvSpPr>
          <p:nvPr>
            <p:ph type="title"/>
          </p:nvPr>
        </p:nvSpPr>
        <p:spPr/>
        <p:txBody>
          <a:bodyPr/>
          <a:lstStyle/>
          <a:p>
            <a:pPr algn="ctr"/>
            <a:r>
              <a:rPr lang="nl-NL" sz="3600" dirty="0" smtClean="0"/>
              <a:t>De arbeidsmarkt is altijd in beweging</a:t>
            </a:r>
            <a:r>
              <a:rPr lang="nl-NL" dirty="0" smtClean="0"/>
              <a:t/>
            </a:r>
            <a:br>
              <a:rPr lang="nl-NL" dirty="0" smtClean="0"/>
            </a:br>
            <a:r>
              <a:rPr lang="nl-NL" dirty="0" smtClean="0"/>
              <a:t>maar nooit meer hetzelfde</a:t>
            </a:r>
            <a:endParaRPr lang="nl-NL" sz="3600" dirty="0"/>
          </a:p>
        </p:txBody>
      </p:sp>
      <p:pic>
        <p:nvPicPr>
          <p:cNvPr id="6" name="Tijdelijke aanduiding voor inhoud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940769" y="2102532"/>
            <a:ext cx="8154954" cy="3630105"/>
          </a:xfrm>
        </p:spPr>
      </p:pic>
    </p:spTree>
    <p:extLst>
      <p:ext uri="{BB962C8B-B14F-4D97-AF65-F5344CB8AC3E}">
        <p14:creationId xmlns:p14="http://schemas.microsoft.com/office/powerpoint/2010/main" val="825934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3519996C-C15B-C64B-9D9B-E3BEB5BBCC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8292" y="2135631"/>
            <a:ext cx="2886503" cy="2586736"/>
          </a:xfrm>
          <a:prstGeom prst="rect">
            <a:avLst/>
          </a:prstGeom>
        </p:spPr>
      </p:pic>
      <p:pic>
        <p:nvPicPr>
          <p:cNvPr id="20" name="Afbeelding 19">
            <a:extLst>
              <a:ext uri="{FF2B5EF4-FFF2-40B4-BE49-F238E27FC236}">
                <a16:creationId xmlns:a16="http://schemas.microsoft.com/office/drawing/2014/main" id="{14CA2A37-62A0-CE49-9D91-419E608204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8300303" y="2135630"/>
            <a:ext cx="2879390" cy="2586736"/>
          </a:xfrm>
          <a:prstGeom prst="rect">
            <a:avLst/>
          </a:prstGeom>
        </p:spPr>
      </p:pic>
      <p:pic>
        <p:nvPicPr>
          <p:cNvPr id="19" name="Afbeelding 18">
            <a:extLst>
              <a:ext uri="{FF2B5EF4-FFF2-40B4-BE49-F238E27FC236}">
                <a16:creationId xmlns:a16="http://schemas.microsoft.com/office/drawing/2014/main" id="{196E3957-68FB-D245-87F6-E515686AAA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5103" y="2135632"/>
            <a:ext cx="2882969" cy="2586736"/>
          </a:xfrm>
          <a:prstGeom prst="rect">
            <a:avLst/>
          </a:prstGeom>
        </p:spPr>
      </p:pic>
      <p:sp>
        <p:nvSpPr>
          <p:cNvPr id="2" name="Tijdelijke aanduiding voor voettekst 1">
            <a:extLst>
              <a:ext uri="{FF2B5EF4-FFF2-40B4-BE49-F238E27FC236}">
                <a16:creationId xmlns:a16="http://schemas.microsoft.com/office/drawing/2014/main" id="{16189CEA-744F-984E-B5F9-89C96A3E505F}"/>
              </a:ext>
            </a:extLst>
          </p:cNvPr>
          <p:cNvSpPr>
            <a:spLocks noGrp="1"/>
          </p:cNvSpPr>
          <p:nvPr>
            <p:ph type="ftr" sz="quarter" idx="11"/>
          </p:nvPr>
        </p:nvSpPr>
        <p:spPr>
          <a:xfrm>
            <a:off x="1182781" y="6374280"/>
            <a:ext cx="3617820" cy="365125"/>
          </a:xfrm>
        </p:spPr>
        <p:txBody>
          <a:bodyPr/>
          <a:lstStyle/>
          <a:p>
            <a:r>
              <a:rPr lang="en-GB" dirty="0" smtClean="0"/>
              <a:t>Employer branding</a:t>
            </a:r>
            <a:endParaRPr lang="en-GB" dirty="0"/>
          </a:p>
        </p:txBody>
      </p:sp>
      <p:sp>
        <p:nvSpPr>
          <p:cNvPr id="5" name="Titel 4">
            <a:extLst>
              <a:ext uri="{FF2B5EF4-FFF2-40B4-BE49-F238E27FC236}">
                <a16:creationId xmlns:a16="http://schemas.microsoft.com/office/drawing/2014/main" id="{4F80FB6A-A69E-A44F-A3CF-C81E719BF020}"/>
              </a:ext>
            </a:extLst>
          </p:cNvPr>
          <p:cNvSpPr>
            <a:spLocks noGrp="1"/>
          </p:cNvSpPr>
          <p:nvPr>
            <p:ph type="title"/>
          </p:nvPr>
        </p:nvSpPr>
        <p:spPr/>
        <p:txBody>
          <a:bodyPr/>
          <a:lstStyle/>
          <a:p>
            <a:r>
              <a:rPr lang="nl-NL" dirty="0"/>
              <a:t> </a:t>
            </a:r>
          </a:p>
        </p:txBody>
      </p:sp>
      <p:sp>
        <p:nvSpPr>
          <p:cNvPr id="10" name="Title 23">
            <a:extLst>
              <a:ext uri="{FF2B5EF4-FFF2-40B4-BE49-F238E27FC236}">
                <a16:creationId xmlns:a16="http://schemas.microsoft.com/office/drawing/2014/main" id="{B6B5DDA0-F61B-9749-81B6-8F4EDB3EFC41}"/>
              </a:ext>
            </a:extLst>
          </p:cNvPr>
          <p:cNvSpPr txBox="1">
            <a:spLocks/>
          </p:cNvSpPr>
          <p:nvPr/>
        </p:nvSpPr>
        <p:spPr>
          <a:xfrm>
            <a:off x="838199" y="365125"/>
            <a:ext cx="6738257" cy="1044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bg2"/>
                </a:solidFill>
                <a:latin typeface="+mj-lt"/>
                <a:ea typeface="+mj-ea"/>
                <a:cs typeface="+mj-cs"/>
              </a:defRPr>
            </a:lvl1pPr>
          </a:lstStyle>
          <a:p>
            <a:r>
              <a:rPr lang="nl-NL" dirty="0"/>
              <a:t>Stappenplan</a:t>
            </a:r>
            <a:endParaRPr lang="nl-NL" sz="1400" b="0" dirty="0"/>
          </a:p>
        </p:txBody>
      </p:sp>
      <p:sp>
        <p:nvSpPr>
          <p:cNvPr id="8" name="Tekstvak 7">
            <a:extLst>
              <a:ext uri="{FF2B5EF4-FFF2-40B4-BE49-F238E27FC236}">
                <a16:creationId xmlns:a16="http://schemas.microsoft.com/office/drawing/2014/main" id="{71214ED3-7781-3E49-B8A3-30891C5D4F9D}"/>
              </a:ext>
            </a:extLst>
          </p:cNvPr>
          <p:cNvSpPr txBox="1"/>
          <p:nvPr/>
        </p:nvSpPr>
        <p:spPr>
          <a:xfrm>
            <a:off x="518900" y="1333500"/>
            <a:ext cx="2108200" cy="3154710"/>
          </a:xfrm>
          <a:prstGeom prst="rect">
            <a:avLst/>
          </a:prstGeom>
          <a:noFill/>
        </p:spPr>
        <p:txBody>
          <a:bodyPr wrap="square" rtlCol="0">
            <a:spAutoFit/>
          </a:bodyPr>
          <a:lstStyle/>
          <a:p>
            <a:r>
              <a:rPr lang="nl-NL" sz="19900" b="1" dirty="0">
                <a:solidFill>
                  <a:schemeClr val="bg1"/>
                </a:solidFill>
              </a:rPr>
              <a:t>1</a:t>
            </a:r>
          </a:p>
        </p:txBody>
      </p:sp>
      <p:sp>
        <p:nvSpPr>
          <p:cNvPr id="16" name="Tekstvak 15">
            <a:extLst>
              <a:ext uri="{FF2B5EF4-FFF2-40B4-BE49-F238E27FC236}">
                <a16:creationId xmlns:a16="http://schemas.microsoft.com/office/drawing/2014/main" id="{4DA47E49-E891-3240-B559-D9097EEF33A1}"/>
              </a:ext>
            </a:extLst>
          </p:cNvPr>
          <p:cNvSpPr txBox="1"/>
          <p:nvPr/>
        </p:nvSpPr>
        <p:spPr>
          <a:xfrm>
            <a:off x="4245427" y="1333500"/>
            <a:ext cx="2108200" cy="3154710"/>
          </a:xfrm>
          <a:prstGeom prst="rect">
            <a:avLst/>
          </a:prstGeom>
          <a:noFill/>
        </p:spPr>
        <p:txBody>
          <a:bodyPr wrap="square" rtlCol="0">
            <a:spAutoFit/>
          </a:bodyPr>
          <a:lstStyle/>
          <a:p>
            <a:r>
              <a:rPr lang="nl-NL" sz="19900" b="1" dirty="0">
                <a:solidFill>
                  <a:schemeClr val="bg1"/>
                </a:solidFill>
              </a:rPr>
              <a:t>2</a:t>
            </a:r>
          </a:p>
        </p:txBody>
      </p:sp>
      <p:sp>
        <p:nvSpPr>
          <p:cNvPr id="17" name="Tekstvak 16">
            <a:extLst>
              <a:ext uri="{FF2B5EF4-FFF2-40B4-BE49-F238E27FC236}">
                <a16:creationId xmlns:a16="http://schemas.microsoft.com/office/drawing/2014/main" id="{CC8EAF97-7AB1-4D48-B633-1D29787DE200}"/>
              </a:ext>
            </a:extLst>
          </p:cNvPr>
          <p:cNvSpPr txBox="1"/>
          <p:nvPr/>
        </p:nvSpPr>
        <p:spPr>
          <a:xfrm>
            <a:off x="7946556" y="1333500"/>
            <a:ext cx="2108200" cy="3154710"/>
          </a:xfrm>
          <a:prstGeom prst="rect">
            <a:avLst/>
          </a:prstGeom>
          <a:noFill/>
        </p:spPr>
        <p:txBody>
          <a:bodyPr wrap="square" rtlCol="0">
            <a:spAutoFit/>
          </a:bodyPr>
          <a:lstStyle/>
          <a:p>
            <a:r>
              <a:rPr lang="nl-NL" sz="19900" b="1" dirty="0">
                <a:solidFill>
                  <a:schemeClr val="bg1"/>
                </a:solidFill>
              </a:rPr>
              <a:t>3</a:t>
            </a:r>
          </a:p>
        </p:txBody>
      </p:sp>
      <p:sp>
        <p:nvSpPr>
          <p:cNvPr id="23" name="Tijdelijke aanduiding voor voettekst 1">
            <a:extLst>
              <a:ext uri="{FF2B5EF4-FFF2-40B4-BE49-F238E27FC236}">
                <a16:creationId xmlns:a16="http://schemas.microsoft.com/office/drawing/2014/main" id="{C48E5B5E-E5B4-7C4B-A072-8548292431B0}"/>
              </a:ext>
            </a:extLst>
          </p:cNvPr>
          <p:cNvSpPr txBox="1">
            <a:spLocks/>
          </p:cNvSpPr>
          <p:nvPr/>
        </p:nvSpPr>
        <p:spPr bwMode="gray">
          <a:xfrm>
            <a:off x="985103"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Wie</a:t>
            </a:r>
            <a:r>
              <a:rPr lang="en-GB" sz="1400" b="1" dirty="0">
                <a:solidFill>
                  <a:schemeClr val="bg1"/>
                </a:solidFill>
              </a:rPr>
              <a:t> ben </a:t>
            </a:r>
            <a:r>
              <a:rPr lang="en-GB" sz="1400" b="1" dirty="0" err="1">
                <a:solidFill>
                  <a:schemeClr val="bg1"/>
                </a:solidFill>
              </a:rPr>
              <a:t>je</a:t>
            </a:r>
            <a:r>
              <a:rPr lang="en-GB" sz="1400" b="1" dirty="0">
                <a:solidFill>
                  <a:schemeClr val="bg1"/>
                </a:solidFill>
              </a:rPr>
              <a:t>?</a:t>
            </a:r>
          </a:p>
        </p:txBody>
      </p:sp>
      <p:sp>
        <p:nvSpPr>
          <p:cNvPr id="24" name="Tijdelijke aanduiding voor voettekst 1">
            <a:extLst>
              <a:ext uri="{FF2B5EF4-FFF2-40B4-BE49-F238E27FC236}">
                <a16:creationId xmlns:a16="http://schemas.microsoft.com/office/drawing/2014/main" id="{112FA7B7-3F3A-3241-AD9E-60D9DC47E74A}"/>
              </a:ext>
            </a:extLst>
          </p:cNvPr>
          <p:cNvSpPr txBox="1">
            <a:spLocks/>
          </p:cNvSpPr>
          <p:nvPr/>
        </p:nvSpPr>
        <p:spPr bwMode="gray">
          <a:xfrm>
            <a:off x="4600054" y="4123085"/>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Communiceer</a:t>
            </a:r>
            <a:endParaRPr lang="en-GB" sz="1400" b="1" dirty="0">
              <a:solidFill>
                <a:schemeClr val="bg1"/>
              </a:solidFill>
            </a:endParaRPr>
          </a:p>
        </p:txBody>
      </p:sp>
      <p:sp>
        <p:nvSpPr>
          <p:cNvPr id="25" name="Tijdelijke aanduiding voor voettekst 1">
            <a:extLst>
              <a:ext uri="{FF2B5EF4-FFF2-40B4-BE49-F238E27FC236}">
                <a16:creationId xmlns:a16="http://schemas.microsoft.com/office/drawing/2014/main" id="{BE4047EC-6D21-B04D-A83E-9BD9BED62C65}"/>
              </a:ext>
            </a:extLst>
          </p:cNvPr>
          <p:cNvSpPr txBox="1">
            <a:spLocks/>
          </p:cNvSpPr>
          <p:nvPr/>
        </p:nvSpPr>
        <p:spPr bwMode="gray">
          <a:xfrm>
            <a:off x="8300303" y="4123084"/>
            <a:ext cx="2926498" cy="365125"/>
          </a:xfrm>
          <a:prstGeom prst="rect">
            <a:avLst/>
          </a:prstGeom>
        </p:spPr>
        <p:txBody>
          <a:bodyPr vert="horz" lIns="0" tIns="0" rIns="0" bIns="0" rtlCol="0" anchor="ctr" anchorCtr="0">
            <a:noAutofit/>
          </a:bodyPr>
          <a:lstStyle>
            <a:defPPr>
              <a:defRPr lang="en-US"/>
            </a:defPPr>
            <a:lvl1pPr marL="0" algn="l" defTabSz="914400" rtl="0" eaLnBrk="1" latinLnBrk="0" hangingPunct="1">
              <a:lnSpc>
                <a:spcPct val="100000"/>
              </a:lnSpc>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solidFill>
                  <a:schemeClr val="bg1"/>
                </a:solidFill>
              </a:rPr>
              <a:t>Meten</a:t>
            </a:r>
            <a:r>
              <a:rPr lang="en-GB" sz="1400" b="1" dirty="0">
                <a:solidFill>
                  <a:schemeClr val="bg1"/>
                </a:solidFill>
              </a:rPr>
              <a:t> is </a:t>
            </a:r>
            <a:r>
              <a:rPr lang="en-GB" sz="1400" b="1" dirty="0" err="1">
                <a:solidFill>
                  <a:schemeClr val="bg1"/>
                </a:solidFill>
              </a:rPr>
              <a:t>weten</a:t>
            </a:r>
            <a:endParaRPr lang="en-GB" sz="1400" b="1" dirty="0">
              <a:solidFill>
                <a:schemeClr val="bg1"/>
              </a:solidFill>
            </a:endParaRPr>
          </a:p>
        </p:txBody>
      </p:sp>
      <p:sp>
        <p:nvSpPr>
          <p:cNvPr id="4" name="Tijdelijke aanduiding voor dianummer 3"/>
          <p:cNvSpPr>
            <a:spLocks noGrp="1"/>
          </p:cNvSpPr>
          <p:nvPr>
            <p:ph type="sldNum" sz="quarter" idx="12"/>
          </p:nvPr>
        </p:nvSpPr>
        <p:spPr/>
        <p:txBody>
          <a:bodyPr/>
          <a:lstStyle/>
          <a:p>
            <a:fld id="{EEC0F82C-4994-47DA-8D9B-99D78D224F6D}" type="slidenum">
              <a:rPr lang="en-GB" smtClean="0"/>
              <a:t>22</a:t>
            </a:fld>
            <a:endParaRPr lang="en-GB"/>
          </a:p>
        </p:txBody>
      </p:sp>
    </p:spTree>
    <p:extLst>
      <p:ext uri="{BB962C8B-B14F-4D97-AF65-F5344CB8AC3E}">
        <p14:creationId xmlns:p14="http://schemas.microsoft.com/office/powerpoint/2010/main" val="379088767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1000" b="-61000"/>
          </a:stretch>
        </a:blip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1" y="2450383"/>
            <a:ext cx="10424161" cy="1805733"/>
          </a:xfrm>
        </p:spPr>
        <p:txBody>
          <a:bodyPr/>
          <a:lstStyle/>
          <a:p>
            <a:r>
              <a:rPr lang="nl-NL" dirty="0" smtClean="0"/>
              <a:t>Aandacht</a:t>
            </a:r>
            <a:br>
              <a:rPr lang="nl-NL" dirty="0" smtClean="0"/>
            </a:br>
            <a:r>
              <a:rPr lang="nl-NL" dirty="0" smtClean="0"/>
              <a:t/>
            </a:r>
            <a:br>
              <a:rPr lang="nl-NL" dirty="0" smtClean="0"/>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6ACA"/>
                </a:solidFill>
                <a:effectLst/>
                <a:uLnTx/>
                <a:uFillTx/>
                <a:latin typeface="Verdana"/>
                <a:ea typeface="+mn-ea"/>
                <a:cs typeface="+mn-cs"/>
              </a:rPr>
              <a:t>Employer branding</a:t>
            </a:r>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EC0F82C-4994-47DA-8D9B-99D78D224F6D}" type="slidenum">
              <a:rPr kumimoji="0" lang="en-GB" sz="1000" b="0" i="0" u="none" strike="noStrike" kern="1200" cap="none" spc="0" normalizeH="0" baseline="0" noProof="0" smtClean="0">
                <a:ln>
                  <a:noFill/>
                </a:ln>
                <a:solidFill>
                  <a:srgbClr val="006ACA"/>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Tree>
    <p:extLst>
      <p:ext uri="{BB962C8B-B14F-4D97-AF65-F5344CB8AC3E}">
        <p14:creationId xmlns:p14="http://schemas.microsoft.com/office/powerpoint/2010/main" val="407970409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D9B7C1B3-6D42-5A45-9CFF-4AD86536474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848" t="13715" r="904" b="9297"/>
          <a:stretch/>
        </p:blipFill>
        <p:spPr>
          <a:xfrm>
            <a:off x="0" y="0"/>
            <a:ext cx="12192000" cy="6858000"/>
          </a:xfrm>
        </p:spPr>
      </p:pic>
      <p:sp>
        <p:nvSpPr>
          <p:cNvPr id="3" name="Title 2">
            <a:extLst>
              <a:ext uri="{FF2B5EF4-FFF2-40B4-BE49-F238E27FC236}">
                <a16:creationId xmlns:a16="http://schemas.microsoft.com/office/drawing/2014/main" id="{CC2DF6ED-CE3C-470D-B555-079D0CA85D2C}"/>
              </a:ext>
            </a:extLst>
          </p:cNvPr>
          <p:cNvSpPr>
            <a:spLocks noGrp="1"/>
          </p:cNvSpPr>
          <p:nvPr>
            <p:ph type="ctrTitle"/>
          </p:nvPr>
        </p:nvSpPr>
        <p:spPr>
          <a:xfrm>
            <a:off x="0" y="2285999"/>
            <a:ext cx="11039707" cy="3423600"/>
          </a:xfrm>
        </p:spPr>
        <p:txBody>
          <a:bodyPr/>
          <a:lstStyle/>
          <a:p>
            <a:r>
              <a:rPr lang="nl-NL" dirty="0" smtClean="0"/>
              <a:t>Oplossingen bij krapte op de arbeidsmarkt:</a:t>
            </a:r>
            <a:br>
              <a:rPr lang="nl-NL" dirty="0" smtClean="0"/>
            </a:br>
            <a:r>
              <a:rPr lang="nl-NL" dirty="0" err="1" smtClean="0"/>
              <a:t>Employer</a:t>
            </a:r>
            <a:r>
              <a:rPr lang="nl-NL" dirty="0" smtClean="0"/>
              <a:t> Branding </a:t>
            </a:r>
            <a:br>
              <a:rPr lang="nl-NL" dirty="0" smtClean="0"/>
            </a:br>
            <a:endParaRPr lang="en-US" dirty="0"/>
          </a:p>
        </p:txBody>
      </p:sp>
      <p:sp>
        <p:nvSpPr>
          <p:cNvPr id="16" name="Tijdelijke aanduiding voor tekst 15">
            <a:extLst>
              <a:ext uri="{FF2B5EF4-FFF2-40B4-BE49-F238E27FC236}">
                <a16:creationId xmlns:a16="http://schemas.microsoft.com/office/drawing/2014/main" id="{609E80DD-39C7-6E4F-BC71-DDA2D009A223}"/>
              </a:ext>
            </a:extLst>
          </p:cNvPr>
          <p:cNvSpPr>
            <a:spLocks noGrp="1"/>
          </p:cNvSpPr>
          <p:nvPr>
            <p:ph type="body" sz="quarter" idx="12"/>
          </p:nvPr>
        </p:nvSpPr>
        <p:spPr/>
        <p:txBody>
          <a:bodyPr/>
          <a:lstStyle/>
          <a:p>
            <a:endParaRPr lang="nl-NL" dirty="0"/>
          </a:p>
        </p:txBody>
      </p:sp>
      <p:sp>
        <p:nvSpPr>
          <p:cNvPr id="17" name="Tijdelijke aanduiding voor tekst 16">
            <a:extLst>
              <a:ext uri="{FF2B5EF4-FFF2-40B4-BE49-F238E27FC236}">
                <a16:creationId xmlns:a16="http://schemas.microsoft.com/office/drawing/2014/main" id="{FC91E856-FA87-8945-BCB7-51C10BF1EF4C}"/>
              </a:ext>
            </a:extLst>
          </p:cNvPr>
          <p:cNvSpPr>
            <a:spLocks noGrp="1"/>
          </p:cNvSpPr>
          <p:nvPr>
            <p:ph type="body" sz="quarter" idx="13"/>
          </p:nvPr>
        </p:nvSpPr>
        <p:spPr>
          <a:xfrm>
            <a:off x="8572960" y="4951069"/>
            <a:ext cx="2257200" cy="626400"/>
          </a:xfrm>
        </p:spPr>
        <p:txBody>
          <a:bodyPr/>
          <a:lstStyle/>
          <a:p>
            <a:endParaRPr lang="nl-NL" dirty="0"/>
          </a:p>
        </p:txBody>
      </p:sp>
    </p:spTree>
    <p:extLst>
      <p:ext uri="{BB962C8B-B14F-4D97-AF65-F5344CB8AC3E}">
        <p14:creationId xmlns:p14="http://schemas.microsoft.com/office/powerpoint/2010/main" val="143120231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1" y="2450383"/>
            <a:ext cx="10424161" cy="1805733"/>
          </a:xfrm>
        </p:spPr>
        <p:txBody>
          <a:bodyPr/>
          <a:lstStyle/>
          <a:p>
            <a:r>
              <a:rPr lang="nl-NL" dirty="0" smtClean="0"/>
              <a:t>Aandacht</a:t>
            </a:r>
            <a:br>
              <a:rPr lang="nl-NL" dirty="0" smtClean="0"/>
            </a:br>
            <a:r>
              <a:rPr lang="nl-NL" dirty="0" smtClean="0"/>
              <a:t/>
            </a:r>
            <a:br>
              <a:rPr lang="nl-NL" dirty="0" smtClean="0"/>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6ACA"/>
                </a:solidFill>
                <a:effectLst/>
                <a:uLnTx/>
                <a:uFillTx/>
                <a:latin typeface="Verdana"/>
                <a:ea typeface="+mn-ea"/>
                <a:cs typeface="+mn-cs"/>
              </a:rPr>
              <a:t>Employer branding</a:t>
            </a:r>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EC0F82C-4994-47DA-8D9B-99D78D224F6D}" type="slidenum">
              <a:rPr kumimoji="0" lang="en-GB" sz="1000" b="0" i="0" u="none" strike="noStrike" kern="1200" cap="none" spc="0" normalizeH="0" baseline="0" noProof="0" smtClean="0">
                <a:ln>
                  <a:noFill/>
                </a:ln>
                <a:solidFill>
                  <a:srgbClr val="006ACA"/>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Tree>
    <p:extLst>
      <p:ext uri="{BB962C8B-B14F-4D97-AF65-F5344CB8AC3E}">
        <p14:creationId xmlns:p14="http://schemas.microsoft.com/office/powerpoint/2010/main" val="403565476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68" name="Picture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344" y="-212342"/>
            <a:ext cx="3893628" cy="2964453"/>
          </a:xfrm>
          <a:prstGeom prst="rect">
            <a:avLst/>
          </a:prstGeom>
          <a:ln w="12700">
            <a:miter lim="400000"/>
          </a:ln>
        </p:spPr>
      </p:pic>
      <p:pic>
        <p:nvPicPr>
          <p:cNvPr id="1069" name="Pictur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481" y="-212342"/>
            <a:ext cx="3827862" cy="2964453"/>
          </a:xfrm>
          <a:prstGeom prst="rect">
            <a:avLst/>
          </a:prstGeom>
          <a:ln w="12700">
            <a:miter lim="400000"/>
          </a:ln>
        </p:spPr>
      </p:pic>
      <p:pic>
        <p:nvPicPr>
          <p:cNvPr id="1070" name="Picture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9" y="-212342"/>
            <a:ext cx="4502969" cy="2964568"/>
          </a:xfrm>
          <a:prstGeom prst="rect">
            <a:avLst/>
          </a:prstGeom>
          <a:ln w="12700">
            <a:miter lim="400000"/>
          </a:ln>
        </p:spPr>
      </p:pic>
      <p:sp>
        <p:nvSpPr>
          <p:cNvPr id="1071" name="TextBox 13"/>
          <p:cNvSpPr txBox="1"/>
          <p:nvPr/>
        </p:nvSpPr>
        <p:spPr>
          <a:xfrm>
            <a:off x="689675" y="5356085"/>
            <a:ext cx="2967925" cy="553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359999">
              <a:lnSpc>
                <a:spcPct val="150000"/>
              </a:lnSpc>
              <a:defRPr sz="1300" i="1">
                <a:solidFill>
                  <a:srgbClr val="3F3F3F"/>
                </a:solidFill>
                <a:latin typeface="Roboto Light"/>
                <a:ea typeface="Roboto Light"/>
                <a:cs typeface="Roboto Light"/>
                <a:sym typeface="Roboto Light"/>
              </a:defRPr>
            </a:lvl1pPr>
          </a:lstStyle>
          <a:p>
            <a:pPr marL="0" marR="0" lvl="0" indent="0" algn="ctr" defTabSz="359999" rtl="0" eaLnBrk="1" fontAlgn="auto" latinLnBrk="0" hangingPunct="1">
              <a:lnSpc>
                <a:spcPct val="150000"/>
              </a:lnSpc>
              <a:spcBef>
                <a:spcPts val="0"/>
              </a:spcBef>
              <a:spcAft>
                <a:spcPts val="0"/>
              </a:spcAft>
              <a:buClrTx/>
              <a:buSzTx/>
              <a:buFontTx/>
              <a:buNone/>
              <a:tabLst/>
              <a:defRPr/>
            </a:pPr>
            <a:r>
              <a:rPr kumimoji="0" sz="1300" b="0" i="1" u="none" strike="noStrike" kern="1200" cap="none" spc="0" normalizeH="0" baseline="0" noProof="0" dirty="0">
                <a:ln>
                  <a:noFill/>
                </a:ln>
                <a:solidFill>
                  <a:srgbClr val="3F3F3F"/>
                </a:solidFill>
                <a:effectLst/>
                <a:uLnTx/>
                <a:uFillTx/>
                <a:latin typeface="Roboto Light"/>
                <a:sym typeface="Roboto Light"/>
              </a:rPr>
              <a:t> </a:t>
            </a:r>
            <a:r>
              <a:rPr kumimoji="0" lang="nl-NL" sz="2000" b="0" i="1"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sym typeface="Roboto Light"/>
              </a:rPr>
              <a:t>Mathieu van Druenen</a:t>
            </a:r>
            <a:endParaRPr kumimoji="0" sz="20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Roboto Light"/>
            </a:endParaRPr>
          </a:p>
        </p:txBody>
      </p:sp>
      <p:sp>
        <p:nvSpPr>
          <p:cNvPr id="1074" name="Прямоугольник 16"/>
          <p:cNvSpPr/>
          <p:nvPr/>
        </p:nvSpPr>
        <p:spPr>
          <a:xfrm rot="5400000">
            <a:off x="2923480" y="4817128"/>
            <a:ext cx="3120001" cy="24001"/>
          </a:xfrm>
          <a:prstGeom prst="rect">
            <a:avLst/>
          </a:prstGeom>
          <a:solidFill>
            <a:srgbClr val="D9D9D9"/>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75" name="Группа 17"/>
          <p:cNvSpPr txBox="1"/>
          <p:nvPr/>
        </p:nvSpPr>
        <p:spPr>
          <a:xfrm>
            <a:off x="5396553" y="3828120"/>
            <a:ext cx="2983828" cy="805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6" tIns="30477" rIns="30476" bIns="30477"/>
          <a:lstStyle>
            <a:lvl1pPr>
              <a:defRPr sz="2200">
                <a:solidFill>
                  <a:srgbClr val="3F3F3F"/>
                </a:solidFill>
                <a:latin typeface="Merriweather Light"/>
                <a:ea typeface="Merriweather Light"/>
                <a:cs typeface="Merriweather Light"/>
                <a:sym typeface="Merriweather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erriweather Light"/>
              </a:rPr>
              <a:t>Landelijk </a:t>
            </a:r>
            <a:r>
              <a:rPr kumimoji="0" sz="2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sym typeface="Merriweather Light"/>
              </a:rPr>
              <a:t>adviseur</a:t>
            </a:r>
            <a:r>
              <a:rPr kumimoji="0" sz="2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erriweather Light"/>
              </a:rPr>
              <a:t> </a:t>
            </a:r>
            <a:r>
              <a:rPr kumimoji="0" sz="2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sym typeface="Merriweather Light"/>
              </a:rPr>
              <a:t>bij</a:t>
            </a:r>
            <a:r>
              <a:rPr kumimoji="0" sz="2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erriweather Light"/>
              </a:rPr>
              <a:t> UWV</a:t>
            </a:r>
          </a:p>
        </p:txBody>
      </p:sp>
      <p:grpSp>
        <p:nvGrpSpPr>
          <p:cNvPr id="1078" name="Группа 20"/>
          <p:cNvGrpSpPr/>
          <p:nvPr/>
        </p:nvGrpSpPr>
        <p:grpSpPr>
          <a:xfrm>
            <a:off x="4938634" y="3802720"/>
            <a:ext cx="405553" cy="405551"/>
            <a:chOff x="0" y="0"/>
            <a:chExt cx="608327" cy="608325"/>
          </a:xfrm>
        </p:grpSpPr>
        <p:sp>
          <p:nvSpPr>
            <p:cNvPr id="1076" name="Freeform: Shape 111"/>
            <p:cNvSpPr/>
            <p:nvPr/>
          </p:nvSpPr>
          <p:spPr>
            <a:xfrm>
              <a:off x="0" y="0"/>
              <a:ext cx="608329" cy="6083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810" y="23"/>
                    <a:pt x="14627" y="515"/>
                    <a:pt x="16250" y="1475"/>
                  </a:cubicBezTo>
                  <a:cubicBezTo>
                    <a:pt x="17873" y="2435"/>
                    <a:pt x="19165" y="3727"/>
                    <a:pt x="20125" y="5350"/>
                  </a:cubicBezTo>
                  <a:cubicBezTo>
                    <a:pt x="21085" y="6973"/>
                    <a:pt x="21577" y="8790"/>
                    <a:pt x="21600" y="10800"/>
                  </a:cubicBezTo>
                  <a:cubicBezTo>
                    <a:pt x="21577" y="12810"/>
                    <a:pt x="21085" y="14627"/>
                    <a:pt x="20125" y="16250"/>
                  </a:cubicBezTo>
                  <a:cubicBezTo>
                    <a:pt x="19165" y="17873"/>
                    <a:pt x="17873" y="19165"/>
                    <a:pt x="16250" y="20125"/>
                  </a:cubicBezTo>
                  <a:cubicBezTo>
                    <a:pt x="14627" y="21085"/>
                    <a:pt x="12810" y="21577"/>
                    <a:pt x="10800" y="21600"/>
                  </a:cubicBezTo>
                  <a:cubicBezTo>
                    <a:pt x="8790" y="21577"/>
                    <a:pt x="6973" y="21085"/>
                    <a:pt x="5350" y="20125"/>
                  </a:cubicBezTo>
                  <a:cubicBezTo>
                    <a:pt x="3727" y="19165"/>
                    <a:pt x="2435" y="17873"/>
                    <a:pt x="1475" y="16250"/>
                  </a:cubicBezTo>
                  <a:cubicBezTo>
                    <a:pt x="515" y="14627"/>
                    <a:pt x="23" y="12810"/>
                    <a:pt x="0" y="10800"/>
                  </a:cubicBezTo>
                  <a:cubicBezTo>
                    <a:pt x="23" y="8790"/>
                    <a:pt x="515" y="6973"/>
                    <a:pt x="1475" y="5350"/>
                  </a:cubicBezTo>
                  <a:cubicBezTo>
                    <a:pt x="2435" y="3727"/>
                    <a:pt x="3727" y="2435"/>
                    <a:pt x="5350" y="1475"/>
                  </a:cubicBezTo>
                  <a:cubicBezTo>
                    <a:pt x="6973" y="515"/>
                    <a:pt x="8790" y="23"/>
                    <a:pt x="10800" y="0"/>
                  </a:cubicBezTo>
                  <a:close/>
                </a:path>
              </a:pathLst>
            </a:custGeom>
            <a:solidFill>
              <a:srgbClr val="4769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77" name="Shape 2591"/>
            <p:cNvSpPr/>
            <p:nvPr/>
          </p:nvSpPr>
          <p:spPr>
            <a:xfrm>
              <a:off x="149223" y="149237"/>
              <a:ext cx="309880" cy="309849"/>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accent2">
                <a:lumOff val="9019"/>
              </a:schemeClr>
            </a:solidFill>
            <a:ln w="12700" cap="flat">
              <a:noFill/>
              <a:miter lim="400000"/>
            </a:ln>
            <a:effectLst/>
          </p:spPr>
          <p:txBody>
            <a:bodyPr wrap="square" lIns="45719" tIns="45719" rIns="45719" bIns="45719" numCol="1" anchor="ctr">
              <a:noAutofit/>
            </a:bodyPr>
            <a:lstStyle/>
            <a:p>
              <a:pPr marL="0" marR="0" lvl="0" indent="0" algn="l" defTabSz="228539" rtl="0" eaLnBrk="1" fontAlgn="auto" latinLnBrk="0" hangingPunct="1">
                <a:lnSpc>
                  <a:spcPct val="100000"/>
                </a:lnSpc>
                <a:spcBef>
                  <a:spcPts val="0"/>
                </a:spcBef>
                <a:spcAft>
                  <a:spcPts val="0"/>
                </a:spcAft>
                <a:buClrTx/>
                <a:buSzTx/>
                <a:buFontTx/>
                <a:buNone/>
                <a:tabLst/>
                <a:defRPr sz="2200">
                  <a:solidFill>
                    <a:srgbClr val="3F3F3F"/>
                  </a:solidFill>
                  <a:effectLst>
                    <a:outerShdw blurRad="38100" dist="12700" dir="5400000" rotWithShape="0">
                      <a:srgbClr val="000000">
                        <a:alpha val="50000"/>
                      </a:srgbClr>
                    </a:outerShdw>
                  </a:effectLst>
                  <a:latin typeface="Gill Sans"/>
                  <a:ea typeface="Gill Sans"/>
                  <a:cs typeface="Gill Sans"/>
                  <a:sym typeface="Gill Sans"/>
                </a:defRPr>
              </a:pPr>
              <a:endParaRPr kumimoji="0" sz="2200" b="0" i="0" u="none" strike="noStrike" kern="1200" cap="none" spc="0" normalizeH="0" baseline="0" noProof="0">
                <a:ln>
                  <a:noFill/>
                </a:ln>
                <a:solidFill>
                  <a:srgbClr val="3F3F3F"/>
                </a:solidFill>
                <a:effectLst>
                  <a:outerShdw blurRad="38100" dist="12700" dir="5400000" rotWithShape="0">
                    <a:srgbClr val="000000">
                      <a:alpha val="50000"/>
                    </a:srgbClr>
                  </a:outerShdw>
                </a:effectLst>
                <a:uLnTx/>
                <a:uFillTx/>
                <a:latin typeface="Gill Sans"/>
                <a:sym typeface="Gill Sans"/>
              </a:endParaRPr>
            </a:p>
          </p:txBody>
        </p:sp>
      </p:grpSp>
      <p:sp>
        <p:nvSpPr>
          <p:cNvPr id="1079" name="TextBox 23"/>
          <p:cNvSpPr txBox="1"/>
          <p:nvPr/>
        </p:nvSpPr>
        <p:spPr>
          <a:xfrm>
            <a:off x="4938634" y="4534685"/>
            <a:ext cx="4035541" cy="384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6" tIns="30477" rIns="30476" bIns="30477">
            <a:spAutoFit/>
          </a:bodyPr>
          <a:lstStyle>
            <a:lvl1pPr defTabSz="359999">
              <a:lnSpc>
                <a:spcPct val="150000"/>
              </a:lnSpc>
              <a:defRPr sz="1400">
                <a:solidFill>
                  <a:srgbClr val="3F3F3F"/>
                </a:solidFill>
                <a:latin typeface="Merriweather Light"/>
                <a:ea typeface="Merriweather Light"/>
                <a:cs typeface="Merriweather Light"/>
                <a:sym typeface="Merriweather Light"/>
              </a:defRPr>
            </a:lvl1pPr>
          </a:lstStyle>
          <a:p>
            <a:pPr marL="0" marR="0" lvl="0" indent="0" algn="l" defTabSz="359999" rtl="0" eaLnBrk="1" fontAlgn="auto" latinLnBrk="0" hangingPunct="1">
              <a:lnSpc>
                <a:spcPct val="150000"/>
              </a:lnSpc>
              <a:spcBef>
                <a:spcPts val="0"/>
              </a:spcBef>
              <a:spcAft>
                <a:spcPts val="0"/>
              </a:spcAft>
              <a:buClrTx/>
              <a:buSzTx/>
              <a:buFontTx/>
              <a:buNone/>
              <a:tabLst/>
              <a:defRPr/>
            </a:pPr>
            <a:r>
              <a:rPr kumimoji="0" sz="1400" b="0" i="0" u="none" strike="noStrike" kern="1200" cap="none" spc="0" normalizeH="0" baseline="0" noProof="0" dirty="0" smtClean="0">
                <a:ln>
                  <a:noFill/>
                </a:ln>
                <a:solidFill>
                  <a:srgbClr val="3F3F3F"/>
                </a:solidFill>
                <a:effectLst/>
                <a:uLnTx/>
                <a:uFillTx/>
                <a:latin typeface="Merriweather Light"/>
                <a:sym typeface="Merriweather Light"/>
              </a:rPr>
              <a:t>.</a:t>
            </a:r>
            <a:endParaRPr kumimoji="0" sz="1400" b="0" i="0" u="none" strike="noStrike" kern="1200" cap="none" spc="0" normalizeH="0" baseline="0" noProof="0" dirty="0">
              <a:ln>
                <a:noFill/>
              </a:ln>
              <a:solidFill>
                <a:srgbClr val="3F3F3F"/>
              </a:solidFill>
              <a:effectLst/>
              <a:uLnTx/>
              <a:uFillTx/>
              <a:latin typeface="Merriweather Light"/>
              <a:sym typeface="Merriweather Light"/>
            </a:endParaRPr>
          </a:p>
        </p:txBody>
      </p:sp>
      <p:sp>
        <p:nvSpPr>
          <p:cNvPr id="1080" name="Скругленный прямоугольник 38"/>
          <p:cNvSpPr/>
          <p:nvPr/>
        </p:nvSpPr>
        <p:spPr>
          <a:xfrm>
            <a:off x="9371065" y="4138784"/>
            <a:ext cx="2526221" cy="261258"/>
          </a:xfrm>
          <a:prstGeom prst="roundRect">
            <a:avLst>
              <a:gd name="adj" fmla="val 50000"/>
            </a:avLst>
          </a:prstGeom>
          <a:solidFill>
            <a:srgbClr val="4769BF"/>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81" name="Скругленный прямоугольник 42"/>
          <p:cNvSpPr/>
          <p:nvPr/>
        </p:nvSpPr>
        <p:spPr>
          <a:xfrm>
            <a:off x="9371065" y="4805534"/>
            <a:ext cx="2526221" cy="261258"/>
          </a:xfrm>
          <a:prstGeom prst="roundRect">
            <a:avLst>
              <a:gd name="adj" fmla="val 50000"/>
            </a:avLst>
          </a:prstGeom>
          <a:solidFill>
            <a:schemeClr val="accent3"/>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82" name="Скругленный прямоугольник 46"/>
          <p:cNvSpPr/>
          <p:nvPr/>
        </p:nvSpPr>
        <p:spPr>
          <a:xfrm>
            <a:off x="9371065" y="5476094"/>
            <a:ext cx="2526221" cy="261258"/>
          </a:xfrm>
          <a:prstGeom prst="roundRect">
            <a:avLst>
              <a:gd name="adj" fmla="val 50000"/>
            </a:avLst>
          </a:prstGeom>
          <a:solidFill>
            <a:schemeClr val="accent5"/>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83" name="Скругленный прямоугольник 39"/>
          <p:cNvSpPr/>
          <p:nvPr/>
        </p:nvSpPr>
        <p:spPr>
          <a:xfrm>
            <a:off x="9417330" y="4183115"/>
            <a:ext cx="2096294" cy="177557"/>
          </a:xfrm>
          <a:prstGeom prst="roundRect">
            <a:avLst>
              <a:gd name="adj" fmla="val 50000"/>
            </a:avLst>
          </a:prstGeom>
          <a:solidFill>
            <a:schemeClr val="accent2">
              <a:lumOff val="9019"/>
              <a:alpha val="60000"/>
            </a:schemeClr>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84" name="Скругленный прямоугольник 43"/>
          <p:cNvSpPr/>
          <p:nvPr/>
        </p:nvSpPr>
        <p:spPr>
          <a:xfrm>
            <a:off x="9417330" y="4849865"/>
            <a:ext cx="1914462" cy="164659"/>
          </a:xfrm>
          <a:prstGeom prst="roundRect">
            <a:avLst>
              <a:gd name="adj" fmla="val 50000"/>
            </a:avLst>
          </a:prstGeom>
          <a:solidFill>
            <a:schemeClr val="accent2">
              <a:lumOff val="9019"/>
              <a:alpha val="60000"/>
            </a:schemeClr>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85" name="Скругленный прямоугольник 47"/>
          <p:cNvSpPr/>
          <p:nvPr/>
        </p:nvSpPr>
        <p:spPr>
          <a:xfrm>
            <a:off x="9417331" y="5520425"/>
            <a:ext cx="1575807" cy="172597"/>
          </a:xfrm>
          <a:prstGeom prst="roundRect">
            <a:avLst>
              <a:gd name="adj" fmla="val 50000"/>
            </a:avLst>
          </a:prstGeom>
          <a:solidFill>
            <a:schemeClr val="accent2">
              <a:lumOff val="9019"/>
              <a:alpha val="60000"/>
            </a:schemeClr>
          </a:solidFill>
          <a:ln w="12700">
            <a:miter lim="400000"/>
          </a:ln>
        </p:spPr>
        <p:txBody>
          <a:bodyPr lIns="30476" tIns="30477" rIns="30476" bIns="30477"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3F3F3F"/>
                </a:solidFill>
              </a:defRPr>
            </a:pPr>
            <a:endParaRPr kumimoji="0" sz="1800" b="0" i="0" u="none" strike="noStrike" kern="1200" cap="none" spc="0" normalizeH="0" baseline="0" noProof="0">
              <a:ln>
                <a:noFill/>
              </a:ln>
              <a:solidFill>
                <a:srgbClr val="3F3F3F"/>
              </a:solidFill>
              <a:effectLst/>
              <a:uLnTx/>
              <a:uFillTx/>
              <a:latin typeface="Verdana"/>
              <a:ea typeface="+mn-ea"/>
              <a:cs typeface="+mn-cs"/>
            </a:endParaRPr>
          </a:p>
        </p:txBody>
      </p:sp>
      <p:sp>
        <p:nvSpPr>
          <p:cNvPr id="1086" name="TextBox 40"/>
          <p:cNvSpPr txBox="1"/>
          <p:nvPr/>
        </p:nvSpPr>
        <p:spPr>
          <a:xfrm>
            <a:off x="9383464" y="3920906"/>
            <a:ext cx="2336801" cy="276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6" tIns="30477" rIns="30476" bIns="30477">
            <a:spAutoFit/>
          </a:bodyPr>
          <a:lstStyle>
            <a:lvl1pPr defTabSz="359999">
              <a:defRPr sz="1400" i="1">
                <a:solidFill>
                  <a:srgbClr val="3F3F3F"/>
                </a:solidFill>
                <a:latin typeface="Roboto Light"/>
                <a:ea typeface="Roboto Light"/>
                <a:cs typeface="Roboto Light"/>
                <a:sym typeface="Roboto Light"/>
              </a:defRPr>
            </a:lvl1pPr>
          </a:lstStyle>
          <a:p>
            <a:pPr marL="0" marR="0" lvl="0" indent="0" algn="l" defTabSz="359999"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sym typeface="Roboto Light"/>
              </a:rPr>
              <a:t>Horeca/</a:t>
            </a:r>
            <a:r>
              <a:rPr kumimoji="0" lang="nl-NL" sz="1400" b="0" i="1" u="none" strike="noStrike" kern="1200" cap="none" spc="0" normalizeH="0" baseline="0" noProof="0" dirty="0" err="1" smtClean="0">
                <a:ln>
                  <a:noFill/>
                </a:ln>
                <a:solidFill>
                  <a:prstClr val="white"/>
                </a:solidFill>
                <a:effectLst/>
                <a:uLnTx/>
                <a:uFillTx/>
                <a:latin typeface="Arial" panose="020B0604020202020204" pitchFamily="34" charset="0"/>
                <a:cs typeface="Arial" panose="020B0604020202020204" pitchFamily="34" charset="0"/>
                <a:sym typeface="Roboto Light"/>
              </a:rPr>
              <a:t>Hospitality</a:t>
            </a:r>
            <a:endParaRPr kumimoji="0" sz="1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Roboto Light"/>
            </a:endParaRPr>
          </a:p>
        </p:txBody>
      </p:sp>
      <p:sp>
        <p:nvSpPr>
          <p:cNvPr id="1087" name="TextBox 44"/>
          <p:cNvSpPr txBox="1"/>
          <p:nvPr/>
        </p:nvSpPr>
        <p:spPr>
          <a:xfrm>
            <a:off x="9383464" y="4587656"/>
            <a:ext cx="2336801" cy="276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6" tIns="30477" rIns="30476" bIns="30477">
            <a:spAutoFit/>
          </a:bodyPr>
          <a:lstStyle>
            <a:lvl1pPr defTabSz="359999">
              <a:defRPr sz="1400" i="1">
                <a:solidFill>
                  <a:srgbClr val="3F3F3F"/>
                </a:solidFill>
                <a:latin typeface="Roboto Light"/>
                <a:ea typeface="Roboto Light"/>
                <a:cs typeface="Roboto Light"/>
                <a:sym typeface="Roboto Light"/>
              </a:defRPr>
            </a:lvl1pPr>
          </a:lstStyle>
          <a:p>
            <a:pPr marL="0" marR="0" lvl="0" indent="0" algn="l" defTabSz="359999"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err="1" smtClean="0">
                <a:ln>
                  <a:noFill/>
                </a:ln>
                <a:solidFill>
                  <a:prstClr val="white"/>
                </a:solidFill>
                <a:effectLst/>
                <a:uLnTx/>
                <a:uFillTx/>
                <a:latin typeface="Arial" panose="020B0604020202020204" pitchFamily="34" charset="0"/>
                <a:cs typeface="Arial" panose="020B0604020202020204" pitchFamily="34" charset="0"/>
                <a:sym typeface="Roboto Light"/>
              </a:rPr>
              <a:t>Agragisch</a:t>
            </a:r>
            <a:endParaRPr kumimoji="0" sz="1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Roboto Light"/>
            </a:endParaRPr>
          </a:p>
        </p:txBody>
      </p:sp>
      <p:sp>
        <p:nvSpPr>
          <p:cNvPr id="1088" name="TextBox 48"/>
          <p:cNvSpPr txBox="1"/>
          <p:nvPr/>
        </p:nvSpPr>
        <p:spPr>
          <a:xfrm>
            <a:off x="9383464" y="5258216"/>
            <a:ext cx="2336801" cy="276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6" tIns="30477" rIns="30476" bIns="30477">
            <a:spAutoFit/>
          </a:bodyPr>
          <a:lstStyle>
            <a:lvl1pPr defTabSz="359999">
              <a:defRPr sz="1400" i="1">
                <a:solidFill>
                  <a:srgbClr val="3F3F3F"/>
                </a:solidFill>
                <a:latin typeface="Roboto Light"/>
                <a:ea typeface="Roboto Light"/>
                <a:cs typeface="Roboto Light"/>
                <a:sym typeface="Roboto Light"/>
              </a:defRPr>
            </a:lvl1pPr>
          </a:lstStyle>
          <a:p>
            <a:pPr marL="0" marR="0" lvl="0" indent="0" algn="l" defTabSz="359999"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sym typeface="Roboto Light"/>
              </a:rPr>
              <a:t>Schoonmaak</a:t>
            </a:r>
            <a:endParaRPr kumimoji="0" sz="1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Roboto Light"/>
            </a:endParaRPr>
          </a:p>
        </p:txBody>
      </p:sp>
      <p:sp>
        <p:nvSpPr>
          <p:cNvPr id="1089" name="TextBox 51"/>
          <p:cNvSpPr txBox="1"/>
          <p:nvPr/>
        </p:nvSpPr>
        <p:spPr>
          <a:xfrm>
            <a:off x="107577" y="593276"/>
            <a:ext cx="10259487" cy="1138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6" tIns="30477" rIns="30476" bIns="30477">
            <a:spAutoFit/>
          </a:bodyPr>
          <a:lstStyle>
            <a:lvl1pPr>
              <a:defRPr sz="7000">
                <a:solidFill>
                  <a:srgbClr val="DDDDDD"/>
                </a:solidFill>
                <a:latin typeface="Montserrat ExtraBold"/>
                <a:ea typeface="Montserrat ExtraBold"/>
                <a:cs typeface="Montserrat ExtraBold"/>
                <a:sym typeface="Montserrat Extra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ontserrat ExtraBold"/>
            </a:endParaRPr>
          </a:p>
        </p:txBody>
      </p:sp>
      <p:sp>
        <p:nvSpPr>
          <p:cNvPr id="1090" name="TextBox 52"/>
          <p:cNvSpPr txBox="1"/>
          <p:nvPr/>
        </p:nvSpPr>
        <p:spPr>
          <a:xfrm>
            <a:off x="588179" y="1376201"/>
            <a:ext cx="2818068" cy="29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6" tIns="30477" rIns="30476" bIns="30477">
            <a:spAutoFit/>
          </a:bodyPr>
          <a:lstStyle>
            <a:lvl1pPr>
              <a:defRPr sz="1500">
                <a:solidFill>
                  <a:schemeClr val="accent2">
                    <a:lumOff val="9019"/>
                  </a:schemeClr>
                </a:solidFill>
                <a:latin typeface="Montserrat ExtraLight"/>
                <a:ea typeface="Montserrat ExtraLight"/>
                <a:cs typeface="Montserrat ExtraLight"/>
                <a:sym typeface="Montserrat Extra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ontserrat ExtraLight"/>
            </a:endParaRPr>
          </a:p>
        </p:txBody>
      </p:sp>
      <p:pic>
        <p:nvPicPr>
          <p:cNvPr id="1091" name="Рисунок 2"/>
          <p:cNvPicPr>
            <a:picLocks noGrp="1" noChangeAspect="1"/>
          </p:cNvPicPr>
          <p:nvPr>
            <p:ph type="pic" idx="14"/>
          </p:nvPr>
        </p:nvPicPr>
        <p:blipFill>
          <a:blip r:embed="rId6" cstate="print">
            <a:extLst>
              <a:ext uri="{28A0092B-C50C-407E-A947-70E740481C1C}">
                <a14:useLocalDpi xmlns:a14="http://schemas.microsoft.com/office/drawing/2010/main" val="0"/>
              </a:ext>
            </a:extLst>
          </a:blip>
          <a:stretch>
            <a:fillRect/>
          </a:stretch>
        </p:blipFill>
        <p:spPr>
          <a:xfrm>
            <a:off x="1087970" y="1966254"/>
            <a:ext cx="1938861" cy="2707481"/>
          </a:xfrm>
          <a:custGeom>
            <a:avLst/>
            <a:gdLst/>
            <a:ahLst/>
            <a:cxnLst>
              <a:cxn ang="0">
                <a:pos x="wd2" y="hd2"/>
              </a:cxn>
              <a:cxn ang="5400000">
                <a:pos x="wd2" y="hd2"/>
              </a:cxn>
              <a:cxn ang="10800000">
                <a:pos x="wd2" y="hd2"/>
              </a:cxn>
              <a:cxn ang="16200000">
                <a:pos x="wd2" y="hd2"/>
              </a:cxn>
            </a:cxnLst>
            <a:rect l="0" t="0" r="r" b="b"/>
            <a:pathLst>
              <a:path w="21600" h="21600" extrusionOk="0">
                <a:moveTo>
                  <a:pt x="9915" y="0"/>
                </a:moveTo>
                <a:lnTo>
                  <a:pt x="9406" y="11"/>
                </a:lnTo>
                <a:lnTo>
                  <a:pt x="8905" y="44"/>
                </a:lnTo>
                <a:lnTo>
                  <a:pt x="8411" y="99"/>
                </a:lnTo>
                <a:lnTo>
                  <a:pt x="7921" y="175"/>
                </a:lnTo>
                <a:lnTo>
                  <a:pt x="7442" y="272"/>
                </a:lnTo>
                <a:lnTo>
                  <a:pt x="6975" y="388"/>
                </a:lnTo>
                <a:lnTo>
                  <a:pt x="6513" y="523"/>
                </a:lnTo>
                <a:lnTo>
                  <a:pt x="6065" y="680"/>
                </a:lnTo>
                <a:lnTo>
                  <a:pt x="5625" y="853"/>
                </a:lnTo>
                <a:lnTo>
                  <a:pt x="5199" y="1043"/>
                </a:lnTo>
                <a:lnTo>
                  <a:pt x="4784" y="1250"/>
                </a:lnTo>
                <a:lnTo>
                  <a:pt x="4383" y="1473"/>
                </a:lnTo>
                <a:lnTo>
                  <a:pt x="3994" y="1714"/>
                </a:lnTo>
                <a:lnTo>
                  <a:pt x="3617" y="1969"/>
                </a:lnTo>
                <a:lnTo>
                  <a:pt x="3258" y="2242"/>
                </a:lnTo>
                <a:lnTo>
                  <a:pt x="2913" y="2527"/>
                </a:lnTo>
                <a:lnTo>
                  <a:pt x="2585" y="2826"/>
                </a:lnTo>
                <a:lnTo>
                  <a:pt x="2272" y="3137"/>
                </a:lnTo>
                <a:lnTo>
                  <a:pt x="1974" y="3462"/>
                </a:lnTo>
                <a:lnTo>
                  <a:pt x="1700" y="3799"/>
                </a:lnTo>
                <a:lnTo>
                  <a:pt x="1440" y="4148"/>
                </a:lnTo>
                <a:lnTo>
                  <a:pt x="1201" y="4509"/>
                </a:lnTo>
                <a:lnTo>
                  <a:pt x="981" y="4880"/>
                </a:lnTo>
                <a:lnTo>
                  <a:pt x="780" y="5262"/>
                </a:lnTo>
                <a:lnTo>
                  <a:pt x="604" y="5651"/>
                </a:lnTo>
                <a:lnTo>
                  <a:pt x="448" y="6050"/>
                </a:lnTo>
                <a:lnTo>
                  <a:pt x="313" y="6457"/>
                </a:lnTo>
                <a:lnTo>
                  <a:pt x="203" y="6871"/>
                </a:lnTo>
                <a:lnTo>
                  <a:pt x="115" y="7293"/>
                </a:lnTo>
                <a:lnTo>
                  <a:pt x="51" y="7723"/>
                </a:lnTo>
                <a:lnTo>
                  <a:pt x="12" y="8158"/>
                </a:lnTo>
                <a:lnTo>
                  <a:pt x="0" y="8599"/>
                </a:lnTo>
                <a:lnTo>
                  <a:pt x="0" y="12998"/>
                </a:lnTo>
                <a:lnTo>
                  <a:pt x="12" y="13442"/>
                </a:lnTo>
                <a:lnTo>
                  <a:pt x="51" y="13877"/>
                </a:lnTo>
                <a:lnTo>
                  <a:pt x="115" y="14305"/>
                </a:lnTo>
                <a:lnTo>
                  <a:pt x="203" y="14727"/>
                </a:lnTo>
                <a:lnTo>
                  <a:pt x="313" y="15143"/>
                </a:lnTo>
                <a:lnTo>
                  <a:pt x="448" y="15550"/>
                </a:lnTo>
                <a:lnTo>
                  <a:pt x="604" y="15949"/>
                </a:lnTo>
                <a:lnTo>
                  <a:pt x="780" y="16340"/>
                </a:lnTo>
                <a:lnTo>
                  <a:pt x="981" y="16720"/>
                </a:lnTo>
                <a:lnTo>
                  <a:pt x="1201" y="17089"/>
                </a:lnTo>
                <a:lnTo>
                  <a:pt x="1440" y="17450"/>
                </a:lnTo>
                <a:lnTo>
                  <a:pt x="1700" y="17798"/>
                </a:lnTo>
                <a:lnTo>
                  <a:pt x="1974" y="18136"/>
                </a:lnTo>
                <a:lnTo>
                  <a:pt x="2272" y="18461"/>
                </a:lnTo>
                <a:lnTo>
                  <a:pt x="2585" y="18774"/>
                </a:lnTo>
                <a:lnTo>
                  <a:pt x="2913" y="19073"/>
                </a:lnTo>
                <a:lnTo>
                  <a:pt x="3258" y="19358"/>
                </a:lnTo>
                <a:lnTo>
                  <a:pt x="3617" y="19628"/>
                </a:lnTo>
                <a:lnTo>
                  <a:pt x="3994" y="19886"/>
                </a:lnTo>
                <a:lnTo>
                  <a:pt x="4383" y="20127"/>
                </a:lnTo>
                <a:lnTo>
                  <a:pt x="4784" y="20350"/>
                </a:lnTo>
                <a:lnTo>
                  <a:pt x="5199" y="20557"/>
                </a:lnTo>
                <a:lnTo>
                  <a:pt x="5625" y="20747"/>
                </a:lnTo>
                <a:lnTo>
                  <a:pt x="6065" y="20920"/>
                </a:lnTo>
                <a:lnTo>
                  <a:pt x="6513" y="21077"/>
                </a:lnTo>
                <a:lnTo>
                  <a:pt x="6975" y="21212"/>
                </a:lnTo>
                <a:lnTo>
                  <a:pt x="7442" y="21328"/>
                </a:lnTo>
                <a:lnTo>
                  <a:pt x="7921" y="21423"/>
                </a:lnTo>
                <a:lnTo>
                  <a:pt x="8411" y="21499"/>
                </a:lnTo>
                <a:lnTo>
                  <a:pt x="8905" y="21556"/>
                </a:lnTo>
                <a:lnTo>
                  <a:pt x="9406" y="21587"/>
                </a:lnTo>
                <a:lnTo>
                  <a:pt x="9915" y="21600"/>
                </a:lnTo>
                <a:lnTo>
                  <a:pt x="11685" y="21600"/>
                </a:lnTo>
                <a:lnTo>
                  <a:pt x="12194" y="21587"/>
                </a:lnTo>
                <a:lnTo>
                  <a:pt x="12695" y="21556"/>
                </a:lnTo>
                <a:lnTo>
                  <a:pt x="13189" y="21499"/>
                </a:lnTo>
                <a:lnTo>
                  <a:pt x="13679" y="21423"/>
                </a:lnTo>
                <a:lnTo>
                  <a:pt x="14155" y="21328"/>
                </a:lnTo>
                <a:lnTo>
                  <a:pt x="14625" y="21212"/>
                </a:lnTo>
                <a:lnTo>
                  <a:pt x="15085" y="21077"/>
                </a:lnTo>
                <a:lnTo>
                  <a:pt x="15532" y="20920"/>
                </a:lnTo>
                <a:lnTo>
                  <a:pt x="15973" y="20747"/>
                </a:lnTo>
                <a:lnTo>
                  <a:pt x="16401" y="20557"/>
                </a:lnTo>
                <a:lnTo>
                  <a:pt x="16816" y="20350"/>
                </a:lnTo>
                <a:lnTo>
                  <a:pt x="17217" y="20127"/>
                </a:lnTo>
                <a:lnTo>
                  <a:pt x="17606" y="19886"/>
                </a:lnTo>
                <a:lnTo>
                  <a:pt x="17983" y="19628"/>
                </a:lnTo>
                <a:lnTo>
                  <a:pt x="18342" y="19358"/>
                </a:lnTo>
                <a:lnTo>
                  <a:pt x="18687" y="19073"/>
                </a:lnTo>
                <a:lnTo>
                  <a:pt x="19015" y="18774"/>
                </a:lnTo>
                <a:lnTo>
                  <a:pt x="19328" y="18461"/>
                </a:lnTo>
                <a:lnTo>
                  <a:pt x="19624" y="18136"/>
                </a:lnTo>
                <a:lnTo>
                  <a:pt x="19900" y="17798"/>
                </a:lnTo>
                <a:lnTo>
                  <a:pt x="20160" y="17450"/>
                </a:lnTo>
                <a:lnTo>
                  <a:pt x="20399" y="17089"/>
                </a:lnTo>
                <a:lnTo>
                  <a:pt x="20617" y="16720"/>
                </a:lnTo>
                <a:lnTo>
                  <a:pt x="20817" y="16340"/>
                </a:lnTo>
                <a:lnTo>
                  <a:pt x="20996" y="15949"/>
                </a:lnTo>
                <a:lnTo>
                  <a:pt x="21150" y="15550"/>
                </a:lnTo>
                <a:lnTo>
                  <a:pt x="21285" y="15143"/>
                </a:lnTo>
                <a:lnTo>
                  <a:pt x="21397" y="14727"/>
                </a:lnTo>
                <a:lnTo>
                  <a:pt x="21485" y="14305"/>
                </a:lnTo>
                <a:lnTo>
                  <a:pt x="21549" y="13877"/>
                </a:lnTo>
                <a:lnTo>
                  <a:pt x="21588" y="13442"/>
                </a:lnTo>
                <a:lnTo>
                  <a:pt x="21600" y="12998"/>
                </a:lnTo>
                <a:lnTo>
                  <a:pt x="21600" y="8599"/>
                </a:lnTo>
                <a:lnTo>
                  <a:pt x="21588" y="8158"/>
                </a:lnTo>
                <a:lnTo>
                  <a:pt x="21549" y="7723"/>
                </a:lnTo>
                <a:lnTo>
                  <a:pt x="21485" y="7293"/>
                </a:lnTo>
                <a:lnTo>
                  <a:pt x="21397" y="6871"/>
                </a:lnTo>
                <a:lnTo>
                  <a:pt x="21285" y="6457"/>
                </a:lnTo>
                <a:lnTo>
                  <a:pt x="21150" y="6050"/>
                </a:lnTo>
                <a:lnTo>
                  <a:pt x="20996" y="5651"/>
                </a:lnTo>
                <a:lnTo>
                  <a:pt x="20817" y="5262"/>
                </a:lnTo>
                <a:lnTo>
                  <a:pt x="20617" y="4880"/>
                </a:lnTo>
                <a:lnTo>
                  <a:pt x="20399" y="4509"/>
                </a:lnTo>
                <a:lnTo>
                  <a:pt x="20160" y="4148"/>
                </a:lnTo>
                <a:lnTo>
                  <a:pt x="19900" y="3799"/>
                </a:lnTo>
                <a:lnTo>
                  <a:pt x="19624" y="3462"/>
                </a:lnTo>
                <a:lnTo>
                  <a:pt x="19328" y="3137"/>
                </a:lnTo>
                <a:lnTo>
                  <a:pt x="19015" y="2826"/>
                </a:lnTo>
                <a:lnTo>
                  <a:pt x="18687" y="2527"/>
                </a:lnTo>
                <a:lnTo>
                  <a:pt x="18342" y="2242"/>
                </a:lnTo>
                <a:lnTo>
                  <a:pt x="17983" y="1969"/>
                </a:lnTo>
                <a:lnTo>
                  <a:pt x="17606" y="1714"/>
                </a:lnTo>
                <a:lnTo>
                  <a:pt x="17217" y="1473"/>
                </a:lnTo>
                <a:lnTo>
                  <a:pt x="16816" y="1250"/>
                </a:lnTo>
                <a:lnTo>
                  <a:pt x="16401" y="1043"/>
                </a:lnTo>
                <a:lnTo>
                  <a:pt x="15973" y="853"/>
                </a:lnTo>
                <a:lnTo>
                  <a:pt x="15532" y="680"/>
                </a:lnTo>
                <a:lnTo>
                  <a:pt x="15085" y="523"/>
                </a:lnTo>
                <a:lnTo>
                  <a:pt x="14625" y="388"/>
                </a:lnTo>
                <a:lnTo>
                  <a:pt x="14155" y="272"/>
                </a:lnTo>
                <a:lnTo>
                  <a:pt x="13679" y="175"/>
                </a:lnTo>
                <a:lnTo>
                  <a:pt x="13189" y="99"/>
                </a:lnTo>
                <a:lnTo>
                  <a:pt x="12695" y="44"/>
                </a:lnTo>
                <a:lnTo>
                  <a:pt x="12194" y="11"/>
                </a:lnTo>
                <a:lnTo>
                  <a:pt x="11685" y="0"/>
                </a:lnTo>
                <a:lnTo>
                  <a:pt x="9915" y="0"/>
                </a:lnTo>
                <a:close/>
              </a:path>
            </a:pathLst>
          </a:custGeom>
        </p:spPr>
      </p:pic>
    </p:spTree>
    <p:extLst>
      <p:ext uri="{BB962C8B-B14F-4D97-AF65-F5344CB8AC3E}">
        <p14:creationId xmlns:p14="http://schemas.microsoft.com/office/powerpoint/2010/main" val="130575806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54E874-703F-BC42-8C74-72F45EB1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1" y="2450383"/>
            <a:ext cx="10424161" cy="1805733"/>
          </a:xfrm>
        </p:spPr>
        <p:txBody>
          <a:bodyPr/>
          <a:lstStyle/>
          <a:p>
            <a:r>
              <a:rPr lang="nl-NL" dirty="0" smtClean="0"/>
              <a:t>Trend 1: economie en arbeidsmarkt</a:t>
            </a:r>
            <a:br>
              <a:rPr lang="nl-NL" dirty="0" smtClean="0"/>
            </a:br>
            <a:r>
              <a:rPr lang="nl-NL" dirty="0" smtClean="0"/>
              <a:t/>
            </a:r>
            <a:br>
              <a:rPr lang="nl-NL" dirty="0" smtClean="0"/>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smtClean="0">
                <a:solidFill>
                  <a:srgbClr val="006ACA"/>
                </a:solidFill>
              </a:rPr>
              <a:t>Employer branding</a:t>
            </a:r>
            <a:endParaRPr lang="en-GB" sz="1000" dirty="0">
              <a:solidFill>
                <a:srgbClr val="006ACA"/>
              </a:solidFill>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5</a:t>
            </a:fld>
            <a:endParaRPr lang="en-GB" sz="1000" dirty="0">
              <a:solidFill>
                <a:srgbClr val="006ACA"/>
              </a:solidFill>
            </a:endParaRPr>
          </a:p>
        </p:txBody>
      </p:sp>
    </p:spTree>
    <p:extLst>
      <p:ext uri="{BB962C8B-B14F-4D97-AF65-F5344CB8AC3E}">
        <p14:creationId xmlns:p14="http://schemas.microsoft.com/office/powerpoint/2010/main" val="251664217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54E874-703F-BC42-8C74-72F45EB1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56239"/>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1" y="2450384"/>
            <a:ext cx="8528859" cy="1789108"/>
          </a:xfrm>
        </p:spPr>
        <p:txBody>
          <a:bodyPr/>
          <a:lstStyle/>
          <a:p>
            <a:r>
              <a:rPr lang="nl-NL" dirty="0" smtClean="0"/>
              <a:t>Trend 2: Demografische  druk</a:t>
            </a:r>
            <a:br>
              <a:rPr lang="nl-NL" dirty="0" smtClean="0"/>
            </a:br>
            <a:r>
              <a:rPr lang="nl-NL" dirty="0"/>
              <a:t/>
            </a:r>
            <a:br>
              <a:rPr lang="nl-NL" dirty="0"/>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6ACA"/>
                </a:solidFill>
                <a:effectLst/>
                <a:uLnTx/>
                <a:uFillTx/>
                <a:latin typeface="Verdana"/>
                <a:ea typeface="+mn-ea"/>
                <a:cs typeface="+mn-cs"/>
              </a:rPr>
              <a:t>Employer branding</a:t>
            </a:r>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EC0F82C-4994-47DA-8D9B-99D78D224F6D}" type="slidenum">
              <a:rPr kumimoji="0" lang="en-GB" sz="1000" b="0" i="0" u="none" strike="noStrike" kern="1200" cap="none" spc="0" normalizeH="0" baseline="0" noProof="0" smtClean="0">
                <a:ln>
                  <a:noFill/>
                </a:ln>
                <a:solidFill>
                  <a:srgbClr val="006ACA"/>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dirty="0">
              <a:ln>
                <a:noFill/>
              </a:ln>
              <a:solidFill>
                <a:srgbClr val="006ACA"/>
              </a:solidFill>
              <a:effectLst/>
              <a:uLnTx/>
              <a:uFillTx/>
              <a:latin typeface="Verdana"/>
              <a:ea typeface="+mn-ea"/>
              <a:cs typeface="+mn-cs"/>
            </a:endParaRPr>
          </a:p>
        </p:txBody>
      </p:sp>
    </p:spTree>
    <p:extLst>
      <p:ext uri="{BB962C8B-B14F-4D97-AF65-F5344CB8AC3E}">
        <p14:creationId xmlns:p14="http://schemas.microsoft.com/office/powerpoint/2010/main" val="278758586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 y="0"/>
            <a:ext cx="12192002" cy="6157037"/>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2" y="2450384"/>
            <a:ext cx="11331389" cy="1601663"/>
          </a:xfrm>
        </p:spPr>
        <p:txBody>
          <a:bodyPr/>
          <a:lstStyle/>
          <a:p>
            <a:r>
              <a:rPr lang="nl-NL" dirty="0" smtClean="0">
                <a:cs typeface="Arial" panose="020B0604020202020204" pitchFamily="34" charset="0"/>
              </a:rPr>
              <a:t>Trend 3: Impact technologie en werk</a:t>
            </a:r>
            <a:r>
              <a:rPr lang="nl-NL" b="1" dirty="0" smtClean="0">
                <a:latin typeface="Arial" panose="020B0604020202020204" pitchFamily="34" charset="0"/>
                <a:cs typeface="Arial" panose="020B0604020202020204" pitchFamily="34" charset="0"/>
              </a:rPr>
              <a:t/>
            </a:r>
            <a:br>
              <a:rPr lang="nl-NL" b="1" dirty="0" smtClean="0">
                <a:latin typeface="Arial" panose="020B0604020202020204" pitchFamily="34" charset="0"/>
                <a:cs typeface="Arial" panose="020B0604020202020204" pitchFamily="34" charset="0"/>
              </a:rPr>
            </a:br>
            <a:r>
              <a:rPr lang="nl-NL" b="1" dirty="0" smtClean="0">
                <a:latin typeface="Arial" panose="020B0604020202020204" pitchFamily="34" charset="0"/>
                <a:cs typeface="Arial" panose="020B0604020202020204" pitchFamily="34" charset="0"/>
              </a:rPr>
              <a:t/>
            </a:r>
            <a:br>
              <a:rPr lang="nl-NL" b="1" dirty="0" smtClean="0">
                <a:latin typeface="Arial" panose="020B0604020202020204" pitchFamily="34" charset="0"/>
                <a:cs typeface="Arial" panose="020B0604020202020204" pitchFamily="34" charset="0"/>
              </a:rPr>
            </a:br>
            <a:r>
              <a:rPr lang="nl-NL" b="1" dirty="0" smtClean="0">
                <a:latin typeface="Arial" panose="020B0604020202020204" pitchFamily="34" charset="0"/>
                <a:cs typeface="Arial" panose="020B0604020202020204" pitchFamily="34" charset="0"/>
              </a:rPr>
              <a:t/>
            </a:r>
            <a:br>
              <a:rPr lang="nl-NL" b="1" dirty="0" smtClean="0">
                <a:latin typeface="Arial" panose="020B0604020202020204" pitchFamily="34" charset="0"/>
                <a:cs typeface="Arial" panose="020B0604020202020204" pitchFamily="34" charset="0"/>
              </a:rPr>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smtClean="0">
                <a:solidFill>
                  <a:srgbClr val="006ACA"/>
                </a:solidFill>
              </a:rPr>
              <a:t>Employer branding</a:t>
            </a:r>
            <a:endParaRPr lang="en-GB" sz="1000" dirty="0">
              <a:solidFill>
                <a:srgbClr val="006ACA"/>
              </a:solidFill>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7</a:t>
            </a:fld>
            <a:endParaRPr lang="en-GB" sz="1000" dirty="0">
              <a:solidFill>
                <a:srgbClr val="006ACA"/>
              </a:solidFill>
            </a:endParaRPr>
          </a:p>
        </p:txBody>
      </p:sp>
    </p:spTree>
    <p:extLst>
      <p:ext uri="{BB962C8B-B14F-4D97-AF65-F5344CB8AC3E}">
        <p14:creationId xmlns:p14="http://schemas.microsoft.com/office/powerpoint/2010/main" val="420782042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54E874-703F-BC42-8C74-72F45EB1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00750"/>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1" y="2450383"/>
            <a:ext cx="9768689" cy="2159717"/>
          </a:xfrm>
        </p:spPr>
        <p:txBody>
          <a:bodyPr/>
          <a:lstStyle/>
          <a:p>
            <a:r>
              <a:rPr lang="nl-NL" dirty="0" smtClean="0"/>
              <a:t>War </a:t>
            </a:r>
            <a:r>
              <a:rPr lang="nl-NL" dirty="0" err="1" smtClean="0"/>
              <a:t>for</a:t>
            </a:r>
            <a:r>
              <a:rPr lang="nl-NL" dirty="0" smtClean="0"/>
              <a:t> employees</a:t>
            </a:r>
            <a:br>
              <a:rPr lang="nl-NL" dirty="0" smtClean="0"/>
            </a:br>
            <a:r>
              <a:rPr lang="nl-NL" dirty="0"/>
              <a:t/>
            </a:r>
            <a:br>
              <a:rPr lang="nl-NL" dirty="0"/>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a:t>
            </a:r>
            <a:r>
              <a:rPr lang="en-GB" sz="1000" dirty="0" smtClean="0">
                <a:solidFill>
                  <a:srgbClr val="006ACA"/>
                </a:solidFill>
              </a:rPr>
              <a:t>branding</a:t>
            </a:r>
            <a:endParaRPr lang="en-GB" sz="1000" dirty="0">
              <a:solidFill>
                <a:srgbClr val="006ACA"/>
              </a:solidFill>
            </a:endParaRPr>
          </a:p>
          <a:p>
            <a:endParaRPr lang="en-GB" sz="1000" dirty="0">
              <a:solidFill>
                <a:srgbClr val="006ACA"/>
              </a:solidFill>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8</a:t>
            </a:fld>
            <a:endParaRPr lang="en-GB" sz="1000" dirty="0">
              <a:solidFill>
                <a:srgbClr val="006ACA"/>
              </a:solidFill>
            </a:endParaRPr>
          </a:p>
        </p:txBody>
      </p:sp>
    </p:spTree>
    <p:extLst>
      <p:ext uri="{BB962C8B-B14F-4D97-AF65-F5344CB8AC3E}">
        <p14:creationId xmlns:p14="http://schemas.microsoft.com/office/powerpoint/2010/main" val="42054952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54E874-703F-BC42-8C74-72F45EB1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85164"/>
          </a:xfrm>
          <a:prstGeom prst="rect">
            <a:avLst/>
          </a:prstGeom>
        </p:spPr>
      </p:pic>
      <p:sp>
        <p:nvSpPr>
          <p:cNvPr id="10" name="Titel 9">
            <a:extLst>
              <a:ext uri="{FF2B5EF4-FFF2-40B4-BE49-F238E27FC236}">
                <a16:creationId xmlns:a16="http://schemas.microsoft.com/office/drawing/2014/main" id="{F603AED5-CBAD-E045-8143-3B4B29D0D59D}"/>
              </a:ext>
            </a:extLst>
          </p:cNvPr>
          <p:cNvSpPr>
            <a:spLocks noGrp="1"/>
          </p:cNvSpPr>
          <p:nvPr>
            <p:ph type="ctrTitle"/>
          </p:nvPr>
        </p:nvSpPr>
        <p:spPr>
          <a:xfrm>
            <a:off x="-1" y="2450383"/>
            <a:ext cx="9768689" cy="2159717"/>
          </a:xfrm>
        </p:spPr>
        <p:txBody>
          <a:bodyPr/>
          <a:lstStyle/>
          <a:p>
            <a:r>
              <a:rPr lang="nl-NL" b="1" dirty="0" smtClean="0">
                <a:latin typeface="Arial" panose="020B0604020202020204" pitchFamily="34" charset="0"/>
                <a:cs typeface="Arial" panose="020B0604020202020204" pitchFamily="34" charset="0"/>
              </a:rPr>
              <a:t>Oplossing: </a:t>
            </a:r>
            <a:r>
              <a:rPr lang="nl-NL" b="1" dirty="0" err="1" smtClean="0">
                <a:latin typeface="Arial" panose="020B0604020202020204" pitchFamily="34" charset="0"/>
                <a:cs typeface="Arial" panose="020B0604020202020204" pitchFamily="34" charset="0"/>
              </a:rPr>
              <a:t>Employer</a:t>
            </a:r>
            <a:r>
              <a:rPr lang="nl-NL" b="1" dirty="0" smtClean="0">
                <a:latin typeface="Arial" panose="020B0604020202020204" pitchFamily="34" charset="0"/>
                <a:cs typeface="Arial" panose="020B0604020202020204" pitchFamily="34" charset="0"/>
              </a:rPr>
              <a:t> </a:t>
            </a:r>
            <a:r>
              <a:rPr lang="nl-NL" b="1" dirty="0">
                <a:latin typeface="Arial" panose="020B0604020202020204" pitchFamily="34" charset="0"/>
                <a:cs typeface="Arial" panose="020B0604020202020204" pitchFamily="34" charset="0"/>
              </a:rPr>
              <a:t>b</a:t>
            </a:r>
            <a:r>
              <a:rPr lang="nl-NL" b="1" dirty="0" smtClean="0">
                <a:latin typeface="Arial" panose="020B0604020202020204" pitchFamily="34" charset="0"/>
                <a:cs typeface="Arial" panose="020B0604020202020204" pitchFamily="34" charset="0"/>
              </a:rPr>
              <a:t>randing!</a:t>
            </a:r>
            <a:r>
              <a:rPr lang="nl-NL" b="1" dirty="0">
                <a:latin typeface="Arial" panose="020B0604020202020204" pitchFamily="34" charset="0"/>
                <a:cs typeface="Arial" panose="020B0604020202020204" pitchFamily="34" charset="0"/>
              </a:rPr>
              <a:t/>
            </a:r>
            <a:br>
              <a:rPr lang="nl-NL" b="1" dirty="0">
                <a:latin typeface="Arial" panose="020B0604020202020204" pitchFamily="34" charset="0"/>
                <a:cs typeface="Arial" panose="020B0604020202020204" pitchFamily="34" charset="0"/>
              </a:rPr>
            </a:br>
            <a:r>
              <a:rPr lang="nl-NL" dirty="0"/>
              <a:t/>
            </a:r>
            <a:br>
              <a:rPr lang="nl-NL" dirty="0"/>
            </a:br>
            <a:endParaRPr lang="nl-NL" sz="1200" dirty="0"/>
          </a:p>
        </p:txBody>
      </p:sp>
      <p:sp>
        <p:nvSpPr>
          <p:cNvPr id="11" name="Tijdelijke aanduiding voor voettekst 1">
            <a:extLst>
              <a:ext uri="{FF2B5EF4-FFF2-40B4-BE49-F238E27FC236}">
                <a16:creationId xmlns:a16="http://schemas.microsoft.com/office/drawing/2014/main" id="{19B57DD8-2ACC-6049-BB6C-520C457A85E2}"/>
              </a:ext>
            </a:extLst>
          </p:cNvPr>
          <p:cNvSpPr txBox="1">
            <a:spLocks/>
          </p:cNvSpPr>
          <p:nvPr/>
        </p:nvSpPr>
        <p:spPr>
          <a:xfrm>
            <a:off x="1093880" y="6425079"/>
            <a:ext cx="490547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006ACA"/>
                </a:solidFill>
              </a:rPr>
              <a:t>Employer </a:t>
            </a:r>
            <a:r>
              <a:rPr lang="en-GB" sz="1000" dirty="0" smtClean="0">
                <a:solidFill>
                  <a:srgbClr val="006ACA"/>
                </a:solidFill>
              </a:rPr>
              <a:t>branding</a:t>
            </a:r>
            <a:endParaRPr lang="en-GB" sz="1000" dirty="0">
              <a:solidFill>
                <a:srgbClr val="006ACA"/>
              </a:solidFill>
            </a:endParaRPr>
          </a:p>
          <a:p>
            <a:endParaRPr lang="en-GB" sz="1000" dirty="0">
              <a:solidFill>
                <a:srgbClr val="006ACA"/>
              </a:solidFill>
            </a:endParaRPr>
          </a:p>
        </p:txBody>
      </p:sp>
      <p:sp>
        <p:nvSpPr>
          <p:cNvPr id="12" name="Tijdelijke aanduiding voor dianummer 2">
            <a:extLst>
              <a:ext uri="{FF2B5EF4-FFF2-40B4-BE49-F238E27FC236}">
                <a16:creationId xmlns:a16="http://schemas.microsoft.com/office/drawing/2014/main" id="{BFCAEDF6-7465-B74B-9386-4B38AAE664D0}"/>
              </a:ext>
            </a:extLst>
          </p:cNvPr>
          <p:cNvSpPr txBox="1">
            <a:spLocks/>
          </p:cNvSpPr>
          <p:nvPr/>
        </p:nvSpPr>
        <p:spPr>
          <a:xfrm>
            <a:off x="722405" y="642508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0F82C-4994-47DA-8D9B-99D78D224F6D}" type="slidenum">
              <a:rPr lang="en-GB" sz="1000" smtClean="0">
                <a:solidFill>
                  <a:srgbClr val="006ACA"/>
                </a:solidFill>
              </a:rPr>
              <a:pPr/>
              <a:t>9</a:t>
            </a:fld>
            <a:endParaRPr lang="en-GB" sz="1000" dirty="0">
              <a:solidFill>
                <a:srgbClr val="006ACA"/>
              </a:solidFill>
            </a:endParaRPr>
          </a:p>
        </p:txBody>
      </p:sp>
    </p:spTree>
    <p:extLst>
      <p:ext uri="{BB962C8B-B14F-4D97-AF65-F5344CB8AC3E}">
        <p14:creationId xmlns:p14="http://schemas.microsoft.com/office/powerpoint/2010/main" val="154103221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UWV April 2018">
  <a:themeElements>
    <a:clrScheme name="UWV">
      <a:dk1>
        <a:sysClr val="windowText" lastClr="000000"/>
      </a:dk1>
      <a:lt1>
        <a:sysClr val="window" lastClr="FFFFFF"/>
      </a:lt1>
      <a:dk2>
        <a:srgbClr val="002244"/>
      </a:dk2>
      <a:lt2>
        <a:srgbClr val="006ACA"/>
      </a:lt2>
      <a:accent1>
        <a:srgbClr val="006ACA"/>
      </a:accent1>
      <a:accent2>
        <a:srgbClr val="001588"/>
      </a:accent2>
      <a:accent3>
        <a:srgbClr val="4D9C2D"/>
      </a:accent3>
      <a:accent4>
        <a:srgbClr val="FF4D00"/>
      </a:accent4>
      <a:accent5>
        <a:srgbClr val="646569"/>
      </a:accent5>
      <a:accent6>
        <a:srgbClr val="599EDC"/>
      </a:accent6>
      <a:hlink>
        <a:srgbClr val="006ACA"/>
      </a:hlink>
      <a:folHlink>
        <a:srgbClr val="002244"/>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6ACA"/>
    </a:custClr>
    <a:custClr name="UWV Donker Blauw">
      <a:srgbClr val="001588"/>
    </a:custClr>
    <a:custClr name="UWV Grijs">
      <a:srgbClr val="646569"/>
    </a:custClr>
    <a:custClr name="UWV Groen">
      <a:srgbClr val="4D9C2D"/>
    </a:custClr>
    <a:custClr name="UWV Signaal Rood">
      <a:srgbClr val="FF4338"/>
    </a:custClr>
    <a:custClr name="UWV Signaal Oranje">
      <a:srgbClr val="FF4D00"/>
    </a:custClr>
    <a:custClr name="UWV Signaal Groen">
      <a:srgbClr val="B8FF00"/>
    </a:custClr>
    <a:custClr name="Wit">
      <a:srgbClr val="FFFFFF"/>
    </a:custClr>
    <a:custClr name="Zwart">
      <a:srgbClr val="000000"/>
    </a:custClr>
    <a:custClr>
      <a:srgbClr val="FFFFFF"/>
    </a:custClr>
    <a:custClr name="UWV Blauw 65%">
      <a:srgbClr val="599EDC"/>
    </a:custClr>
    <a:custClr name="UWV Donker Blauw 65%">
      <a:srgbClr val="5967B1"/>
    </a:custClr>
    <a:custClr name="UWV Grijs 65%">
      <a:srgbClr val="9B9A9E"/>
    </a:custClr>
    <a:custClr name="UWV Groen 65%">
      <a:srgbClr val="89BF73"/>
    </a:custClr>
    <a:custClr>
      <a:srgbClr val="FFFFFF"/>
    </a:custClr>
    <a:custClr>
      <a:srgbClr val="FFFFFF"/>
    </a:custClr>
    <a:custClr>
      <a:srgbClr val="FFFFFF"/>
    </a:custClr>
    <a:custClr>
      <a:srgbClr val="FFFFFF"/>
    </a:custClr>
    <a:custClr>
      <a:srgbClr val="FFFFFF"/>
    </a:custClr>
    <a:custClr>
      <a:srgbClr val="FFFFFF"/>
    </a:custClr>
    <a:custClr name="UWV Blauw 35%">
      <a:srgbClr val="A6CBEC"/>
    </a:custClr>
    <a:custClr name="UWV Donker Blauw 35%">
      <a:srgbClr val="C5B5C7"/>
    </a:custClr>
    <a:custClr name="UWV Grijs 35%">
      <a:srgbClr val="C9C9CB"/>
    </a:custClr>
    <a:custClr name="UWV Groen 35%">
      <a:srgbClr val="C3DEB6"/>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UWV_PP_Revisie_Example_20180516.pptx" id="{6A74AF88-FE59-41D3-AE15-7689E50814D3}" vid="{DBD301FA-F233-4262-83D0-C925598C15DD}"/>
    </a:ext>
  </a:extLst>
</a:theme>
</file>

<file path=ppt/theme/theme2.xml><?xml version="1.0" encoding="utf-8"?>
<a:theme xmlns:a="http://schemas.openxmlformats.org/drawingml/2006/main" name="1_UWV April 2018">
  <a:themeElements>
    <a:clrScheme name="UWV">
      <a:dk1>
        <a:sysClr val="windowText" lastClr="000000"/>
      </a:dk1>
      <a:lt1>
        <a:sysClr val="window" lastClr="FFFFFF"/>
      </a:lt1>
      <a:dk2>
        <a:srgbClr val="002244"/>
      </a:dk2>
      <a:lt2>
        <a:srgbClr val="006ACA"/>
      </a:lt2>
      <a:accent1>
        <a:srgbClr val="006ACA"/>
      </a:accent1>
      <a:accent2>
        <a:srgbClr val="001588"/>
      </a:accent2>
      <a:accent3>
        <a:srgbClr val="4D9C2D"/>
      </a:accent3>
      <a:accent4>
        <a:srgbClr val="FF4D00"/>
      </a:accent4>
      <a:accent5>
        <a:srgbClr val="646569"/>
      </a:accent5>
      <a:accent6>
        <a:srgbClr val="599EDC"/>
      </a:accent6>
      <a:hlink>
        <a:srgbClr val="006ACA"/>
      </a:hlink>
      <a:folHlink>
        <a:srgbClr val="002244"/>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6ACA"/>
    </a:custClr>
    <a:custClr name="UWV Donker Blauw">
      <a:srgbClr val="001588"/>
    </a:custClr>
    <a:custClr name="UWV Grijs">
      <a:srgbClr val="646569"/>
    </a:custClr>
    <a:custClr name="UWV Groen">
      <a:srgbClr val="4D9C2D"/>
    </a:custClr>
    <a:custClr name="UWV Signaal Rood">
      <a:srgbClr val="FF4338"/>
    </a:custClr>
    <a:custClr name="UWV Signaal Oranje">
      <a:srgbClr val="FF4D00"/>
    </a:custClr>
    <a:custClr name="UWV Signaal Groen">
      <a:srgbClr val="B8FF00"/>
    </a:custClr>
    <a:custClr name="Wit">
      <a:srgbClr val="FFFFFF"/>
    </a:custClr>
    <a:custClr name="Zwart">
      <a:srgbClr val="000000"/>
    </a:custClr>
    <a:custClr>
      <a:srgbClr val="FFFFFF"/>
    </a:custClr>
    <a:custClr name="UWV Blauw 65%">
      <a:srgbClr val="599EDC"/>
    </a:custClr>
    <a:custClr name="UWV Donker Blauw 65%">
      <a:srgbClr val="5967B1"/>
    </a:custClr>
    <a:custClr name="UWV Grijs 65%">
      <a:srgbClr val="9B9A9E"/>
    </a:custClr>
    <a:custClr name="UWV Groen 65%">
      <a:srgbClr val="89BF73"/>
    </a:custClr>
    <a:custClr>
      <a:srgbClr val="FFFFFF"/>
    </a:custClr>
    <a:custClr>
      <a:srgbClr val="FFFFFF"/>
    </a:custClr>
    <a:custClr>
      <a:srgbClr val="FFFFFF"/>
    </a:custClr>
    <a:custClr>
      <a:srgbClr val="FFFFFF"/>
    </a:custClr>
    <a:custClr>
      <a:srgbClr val="FFFFFF"/>
    </a:custClr>
    <a:custClr>
      <a:srgbClr val="FFFFFF"/>
    </a:custClr>
    <a:custClr name="UWV Blauw 35%">
      <a:srgbClr val="A6CBEC"/>
    </a:custClr>
    <a:custClr name="UWV Donker Blauw 35%">
      <a:srgbClr val="C5B5C7"/>
    </a:custClr>
    <a:custClr name="UWV Grijs 35%">
      <a:srgbClr val="C9C9CB"/>
    </a:custClr>
    <a:custClr name="UWV Groen 35%">
      <a:srgbClr val="C3DEB6"/>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UWV_PP_Revisie_Example_20180516.pptx" id="{6A74AF88-FE59-41D3-AE15-7689E50814D3}" vid="{DBD301FA-F233-4262-83D0-C925598C15DD}"/>
    </a:ext>
  </a:extLst>
</a:theme>
</file>

<file path=ppt/theme/theme3.xml><?xml version="1.0" encoding="utf-8"?>
<a:theme xmlns:a="http://schemas.openxmlformats.org/drawingml/2006/main" name="2_UWV April 2018">
  <a:themeElements>
    <a:clrScheme name="UWV">
      <a:dk1>
        <a:sysClr val="windowText" lastClr="000000"/>
      </a:dk1>
      <a:lt1>
        <a:sysClr val="window" lastClr="FFFFFF"/>
      </a:lt1>
      <a:dk2>
        <a:srgbClr val="002244"/>
      </a:dk2>
      <a:lt2>
        <a:srgbClr val="006ACA"/>
      </a:lt2>
      <a:accent1>
        <a:srgbClr val="006ACA"/>
      </a:accent1>
      <a:accent2>
        <a:srgbClr val="001588"/>
      </a:accent2>
      <a:accent3>
        <a:srgbClr val="4D9C2D"/>
      </a:accent3>
      <a:accent4>
        <a:srgbClr val="FF4D00"/>
      </a:accent4>
      <a:accent5>
        <a:srgbClr val="646569"/>
      </a:accent5>
      <a:accent6>
        <a:srgbClr val="599EDC"/>
      </a:accent6>
      <a:hlink>
        <a:srgbClr val="006ACA"/>
      </a:hlink>
      <a:folHlink>
        <a:srgbClr val="002244"/>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6ACA"/>
    </a:custClr>
    <a:custClr name="UWV Donker Blauw">
      <a:srgbClr val="001588"/>
    </a:custClr>
    <a:custClr name="UWV Grijs">
      <a:srgbClr val="646569"/>
    </a:custClr>
    <a:custClr name="UWV Groen">
      <a:srgbClr val="4D9C2D"/>
    </a:custClr>
    <a:custClr name="UWV Signaal Rood">
      <a:srgbClr val="FF4338"/>
    </a:custClr>
    <a:custClr name="UWV Signaal Oranje">
      <a:srgbClr val="FF4D00"/>
    </a:custClr>
    <a:custClr name="UWV Signaal Groen">
      <a:srgbClr val="B8FF00"/>
    </a:custClr>
    <a:custClr name="Wit">
      <a:srgbClr val="FFFFFF"/>
    </a:custClr>
    <a:custClr name="Zwart">
      <a:srgbClr val="000000"/>
    </a:custClr>
    <a:custClr>
      <a:srgbClr val="FFFFFF"/>
    </a:custClr>
    <a:custClr name="UWV Blauw 65%">
      <a:srgbClr val="599EDC"/>
    </a:custClr>
    <a:custClr name="UWV Donker Blauw 65%">
      <a:srgbClr val="5967B1"/>
    </a:custClr>
    <a:custClr name="UWV Grijs 65%">
      <a:srgbClr val="9B9A9E"/>
    </a:custClr>
    <a:custClr name="UWV Groen 65%">
      <a:srgbClr val="89BF73"/>
    </a:custClr>
    <a:custClr>
      <a:srgbClr val="FFFFFF"/>
    </a:custClr>
    <a:custClr>
      <a:srgbClr val="FFFFFF"/>
    </a:custClr>
    <a:custClr>
      <a:srgbClr val="FFFFFF"/>
    </a:custClr>
    <a:custClr>
      <a:srgbClr val="FFFFFF"/>
    </a:custClr>
    <a:custClr>
      <a:srgbClr val="FFFFFF"/>
    </a:custClr>
    <a:custClr>
      <a:srgbClr val="FFFFFF"/>
    </a:custClr>
    <a:custClr name="UWV Blauw 35%">
      <a:srgbClr val="A6CBEC"/>
    </a:custClr>
    <a:custClr name="UWV Donker Blauw 35%">
      <a:srgbClr val="C5B5C7"/>
    </a:custClr>
    <a:custClr name="UWV Grijs 35%">
      <a:srgbClr val="C9C9CB"/>
    </a:custClr>
    <a:custClr name="UWV Groen 35%">
      <a:srgbClr val="C3DEB6"/>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UWV_PP_Revisie_Example_20180516.pptx" id="{6A74AF88-FE59-41D3-AE15-7689E50814D3}" vid="{DBD301FA-F233-4262-83D0-C925598C15DD}"/>
    </a:ext>
  </a:extLst>
</a:theme>
</file>

<file path=ppt/theme/theme4.xml><?xml version="1.0" encoding="utf-8"?>
<a:theme xmlns:a="http://schemas.openxmlformats.org/drawingml/2006/main" name="Custom">
  <a:themeElements>
    <a:clrScheme name="UWV Kenniskleuren">
      <a:dk1>
        <a:sysClr val="windowText" lastClr="000000"/>
      </a:dk1>
      <a:lt1>
        <a:sysClr val="window" lastClr="FFFFFF"/>
      </a:lt1>
      <a:dk2>
        <a:srgbClr val="593166"/>
      </a:dk2>
      <a:lt2>
        <a:srgbClr val="1690D0"/>
      </a:lt2>
      <a:accent1>
        <a:srgbClr val="41AD49"/>
      </a:accent1>
      <a:accent2>
        <a:srgbClr val="E23527"/>
      </a:accent2>
      <a:accent3>
        <a:srgbClr val="1690D0"/>
      </a:accent3>
      <a:accent4>
        <a:srgbClr val="593166"/>
      </a:accent4>
      <a:accent5>
        <a:srgbClr val="7E8287"/>
      </a:accent5>
      <a:accent6>
        <a:srgbClr val="214E9E"/>
      </a:accent6>
      <a:hlink>
        <a:srgbClr val="214E9E"/>
      </a:hlink>
      <a:folHlink>
        <a:srgbClr val="593166"/>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6ACA"/>
    </a:custClr>
    <a:custClr name="UWV Donker Blauw">
      <a:srgbClr val="001588"/>
    </a:custClr>
    <a:custClr name="UWV Grijs">
      <a:srgbClr val="646569"/>
    </a:custClr>
    <a:custClr name="UWV Groen">
      <a:srgbClr val="4D9C2D"/>
    </a:custClr>
    <a:custClr name="UWV Signaal Rood">
      <a:srgbClr val="FF4338"/>
    </a:custClr>
    <a:custClr name="UWV Signaal Oranje">
      <a:srgbClr val="FF4D00"/>
    </a:custClr>
    <a:custClr name="UWV Signaal Groen">
      <a:srgbClr val="B8FF00"/>
    </a:custClr>
    <a:custClr name="Wit">
      <a:srgbClr val="FFFFFF"/>
    </a:custClr>
    <a:custClr name="Zwart">
      <a:srgbClr val="000000"/>
    </a:custClr>
    <a:custClr>
      <a:srgbClr val="FFFFFF"/>
    </a:custClr>
    <a:custClr name="UWV Blauw 65%">
      <a:srgbClr val="599EDC"/>
    </a:custClr>
    <a:custClr name="UWV Donker Blauw 65%">
      <a:srgbClr val="5967B1"/>
    </a:custClr>
    <a:custClr name="UWV Grijs 65%">
      <a:srgbClr val="9B9A9E"/>
    </a:custClr>
    <a:custClr name="UWV Groen 65%">
      <a:srgbClr val="89BF73"/>
    </a:custClr>
    <a:custClr>
      <a:srgbClr val="FFFFFF"/>
    </a:custClr>
    <a:custClr>
      <a:srgbClr val="FFFFFF"/>
    </a:custClr>
    <a:custClr>
      <a:srgbClr val="FFFFFF"/>
    </a:custClr>
    <a:custClr>
      <a:srgbClr val="FFFFFF"/>
    </a:custClr>
    <a:custClr>
      <a:srgbClr val="FFFFFF"/>
    </a:custClr>
    <a:custClr>
      <a:srgbClr val="FFFFFF"/>
    </a:custClr>
    <a:custClr name="UWV Blauw 35%">
      <a:srgbClr val="A6CBEC"/>
    </a:custClr>
    <a:custClr name="UWV Donker Blauw 35%">
      <a:srgbClr val="C5B5C7"/>
    </a:custClr>
    <a:custClr name="UWV Grijs 35%">
      <a:srgbClr val="C9C9CB"/>
    </a:custClr>
    <a:custClr name="UWV Groen 35%">
      <a:srgbClr val="C3DEB6"/>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Aangeleverd_x0020_door xmlns="b5439197-189e-43f9-b06f-99ddaa8bfe81"/>
    <Dossier xmlns="b5439197-189e-43f9-b06f-99ddaa8bfe81"/>
    <Thema_x0027_s xmlns="b5439197-189e-43f9-b06f-99ddaa8bfe81"/>
    <Stakeholder xmlns="b5439197-189e-43f9-b06f-99ddaa8bfe81"/>
    <Wet xmlns="b5439197-189e-43f9-b06f-99ddaa8bfe81"/>
    <PublishingExpirationDate xmlns="http://schemas.microsoft.com/sharepoint/v3" xsi:nil="true"/>
    <Type_x0020_Bestand xmlns="b5439197-189e-43f9-b06f-99ddaa8bfe81"/>
    <Doelgroep xmlns="b5439197-189e-43f9-b06f-99ddaa8bfe81"/>
    <PublishingStartDate xmlns="http://schemas.microsoft.com/sharepoint/v3" xsi:nil="true"/>
    <Bewindspersoon xmlns="b5439197-189e-43f9-b06f-99ddaa8bfe81"/>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False</openByDefault>
  <xsnScope/>
</customXsn>
</file>

<file path=customXml/item4.xml><?xml version="1.0" encoding="utf-8"?>
<?mso-contentType ?>
<SharedContentType xmlns="Microsoft.SharePoint.Taxonomy.ContentTypeSync" SourceId="5c8cb159-2b14-44f1-9f1e-2f87ce4796ac"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73C651C1994A1C4A980567EE93818C70" ma:contentTypeVersion="9" ma:contentTypeDescription="Een nieuw document maken." ma:contentTypeScope="" ma:versionID="c4cf353e4bc5412fe48a4fad09414465">
  <xsd:schema xmlns:xsd="http://www.w3.org/2001/XMLSchema" xmlns:xs="http://www.w3.org/2001/XMLSchema" xmlns:p="http://schemas.microsoft.com/office/2006/metadata/properties" xmlns:ns1="http://schemas.microsoft.com/sharepoint/v3" xmlns:ns2="b5439197-189e-43f9-b06f-99ddaa8bfe81" targetNamespace="http://schemas.microsoft.com/office/2006/metadata/properties" ma:root="true" ma:fieldsID="ac8afa1de3456288ebe425e7bf9c2dfa" ns1:_="" ns2:_="">
    <xsd:import namespace="http://schemas.microsoft.com/sharepoint/v3"/>
    <xsd:import namespace="b5439197-189e-43f9-b06f-99ddaa8bfe81"/>
    <xsd:element name="properties">
      <xsd:complexType>
        <xsd:sequence>
          <xsd:element name="documentManagement">
            <xsd:complexType>
              <xsd:all>
                <xsd:element ref="ns1:PublishingStartDate" minOccurs="0"/>
                <xsd:element ref="ns1:PublishingExpirationDate" minOccurs="0"/>
                <xsd:element ref="ns2:Dossier" minOccurs="0"/>
                <xsd:element ref="ns2:Thema_x0027_s" minOccurs="0"/>
                <xsd:element ref="ns2:Wet" minOccurs="0"/>
                <xsd:element ref="ns2:Bewindspersoon" minOccurs="0"/>
                <xsd:element ref="ns2:Type_x0020_Bestand" minOccurs="0"/>
                <xsd:element ref="ns2:Doelgroep" minOccurs="0"/>
                <xsd:element ref="ns2:Aangeleverd_x0020_door" minOccurs="0"/>
                <xsd:element ref="ns2:Stakeh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439197-189e-43f9-b06f-99ddaa8bfe81" elementFormDefault="qualified">
    <xsd:import namespace="http://schemas.microsoft.com/office/2006/documentManagement/types"/>
    <xsd:import namespace="http://schemas.microsoft.com/office/infopath/2007/PartnerControls"/>
    <xsd:element name="Dossier" ma:index="10" nillable="true" ma:displayName="Divisie" ma:internalName="Dossier">
      <xsd:complexType>
        <xsd:complexContent>
          <xsd:extension base="dms:MultiChoice">
            <xsd:sequence>
              <xsd:element name="Value" maxOccurs="unbounded" minOccurs="0" nillable="true">
                <xsd:simpleType>
                  <xsd:restriction base="dms:Choice">
                    <xsd:enumeration value="(Concern) ICT"/>
                    <xsd:enumeration value="Accountantsdienst"/>
                    <xsd:enumeration value="Bestuurszaken"/>
                    <xsd:enumeration value="Bestuurszaken BI"/>
                    <xsd:enumeration value="Bestuurszaken CC"/>
                    <xsd:enumeration value="Bestuurszaken JZ"/>
                    <xsd:enumeration value="Bezwaar en Beroep"/>
                    <xsd:enumeration value="BKWI"/>
                    <xsd:enumeration value="FEZ"/>
                    <xsd:enumeration value="Gegevensdiensten"/>
                    <xsd:enumeration value="Handhaving"/>
                    <xsd:enumeration value="HRM"/>
                    <xsd:enumeration value="Inkoop/Facilitair"/>
                    <xsd:enumeration value="Klant en Service"/>
                    <xsd:enumeration value="Raad van Bestuur"/>
                    <xsd:enumeration value="SBK"/>
                    <xsd:enumeration value="SMZ"/>
                    <xsd:enumeration value="Uitkeren"/>
                    <xsd:enumeration value="Werkbedrijf"/>
                  </xsd:restriction>
                </xsd:simpleType>
              </xsd:element>
            </xsd:sequence>
          </xsd:extension>
        </xsd:complexContent>
      </xsd:complexType>
    </xsd:element>
    <xsd:element name="Thema_x0027_s" ma:index="11" nillable="true" ma:displayName="Thema" ma:internalName="Thema_x0027_s">
      <xsd:complexType>
        <xsd:complexContent>
          <xsd:extension base="dms:MultiChoice">
            <xsd:sequence>
              <xsd:element name="Value" maxOccurs="unbounded" minOccurs="0" nillable="true">
                <xsd:simpleType>
                  <xsd:restriction base="dms:Choice">
                    <xsd:enumeration value="AJD"/>
                    <xsd:enumeration value="AMC"/>
                    <xsd:enumeration value="Arbeidsmarktinformatie"/>
                    <xsd:enumeration value="Banenafspraak"/>
                    <xsd:enumeration value="Betalen uitkeringen"/>
                    <xsd:enumeration value="BKWI"/>
                    <xsd:enumeration value="COMinMOTION"/>
                    <xsd:enumeration value="CommWerkveld"/>
                    <xsd:enumeration value="Compelling story"/>
                    <xsd:enumeration value="Dawn"/>
                    <xsd:enumeration value="Dienstverlening WW"/>
                    <xsd:enumeration value="Eures/Internationaal"/>
                    <xsd:enumeration value="Financiële verantwoording"/>
                    <xsd:enumeration value="Fraude (beoordeling en melding)"/>
                    <xsd:enumeration value="IB&amp;P"/>
                    <xsd:enumeration value="ICT software en hardware"/>
                    <xsd:enumeration value="Inkoop en aanbesteding"/>
                    <xsd:enumeration value="Insights"/>
                    <xsd:enumeration value="IOU"/>
                    <xsd:enumeration value="IV-transitie"/>
                    <xsd:enumeration value="Kennis(centrum)"/>
                    <xsd:enumeration value="Klachtenbureau"/>
                    <xsd:enumeration value="Klantcommunicatie"/>
                    <xsd:enumeration value="Loonaangifteketen"/>
                    <xsd:enumeration value="MVO"/>
                    <xsd:enumeration value="Online dienstverlening"/>
                    <xsd:enumeration value="Personeel UWV"/>
                    <xsd:enumeration value="Polisadministratie"/>
                    <xsd:enumeration value="PR"/>
                    <xsd:enumeration value="Project/beleidscommunicatie"/>
                    <xsd:enumeration value="Re-integratie"/>
                    <xsd:enumeration value="Security (ICT)"/>
                    <xsd:enumeration value="SLIM"/>
                    <xsd:enumeration value="Suwinet"/>
                    <xsd:enumeration value="Tewerkstellingsvergunning"/>
                    <xsd:enumeration value="UIP"/>
                    <xsd:enumeration value="Verantwoording"/>
                    <xsd:enumeration value="Verzekeringsartsen"/>
                    <xsd:enumeration value="Visie / Strategie"/>
                    <xsd:enumeration value="Voorzieningen"/>
                    <xsd:enumeration value="Voorzitter UWV"/>
                    <xsd:enumeration value="Werkgeversdienstverlening"/>
                    <xsd:enumeration value="WOB-Verzoeken"/>
                    <xsd:enumeration value="Ziektebeelden"/>
                    <xsd:enumeration value="ZW-Arbo"/>
                  </xsd:restriction>
                </xsd:simpleType>
              </xsd:element>
            </xsd:sequence>
          </xsd:extension>
        </xsd:complexContent>
      </xsd:complexType>
    </xsd:element>
    <xsd:element name="Wet" ma:index="12" nillable="true" ma:displayName="Wet" ma:internalName="Wet">
      <xsd:complexType>
        <xsd:complexContent>
          <xsd:extension base="dms:MultiChoice">
            <xsd:sequence>
              <xsd:element name="Value" maxOccurs="unbounded" minOccurs="0" nillable="true">
                <xsd:simpleType>
                  <xsd:restriction base="dms:Choice">
                    <xsd:enumeration value="Participatiewet"/>
                    <xsd:enumeration value="Wajong"/>
                    <xsd:enumeration value="WAO"/>
                    <xsd:enumeration value="WAZ"/>
                    <xsd:enumeration value="WAZO"/>
                    <xsd:enumeration value="WIA"/>
                    <xsd:enumeration value="WW"/>
                    <xsd:enumeration value="WWZ"/>
                    <xsd:enumeration value="Ziektewet"/>
                  </xsd:restriction>
                </xsd:simpleType>
              </xsd:element>
            </xsd:sequence>
          </xsd:extension>
        </xsd:complexContent>
      </xsd:complexType>
    </xsd:element>
    <xsd:element name="Bewindspersoon" ma:index="13" nillable="true" ma:displayName="Bewindspersoon" ma:internalName="Bewindspersoon">
      <xsd:complexType>
        <xsd:complexContent>
          <xsd:extension base="dms:MultiChoice">
            <xsd:sequence>
              <xsd:element name="Value" maxOccurs="unbounded" minOccurs="0" nillable="true">
                <xsd:simpleType>
                  <xsd:restriction base="dms:Choice">
                    <xsd:enumeration value="Minister SZW"/>
                    <xsd:enumeration value="Staatssecretaris SZW"/>
                    <xsd:enumeration value="Minister BZK"/>
                    <xsd:enumeration value="Staatssecretaris BZK"/>
                    <xsd:enumeration value="Minister EZK"/>
                    <xsd:enumeration value="Minister VWS"/>
                    <xsd:enumeration value="Minister FIN"/>
                    <xsd:enumeration value="Staatssecretaris FIN"/>
                    <xsd:enumeration value="Minister I&amp;W"/>
                    <xsd:enumeration value="Minister J&amp;V"/>
                    <xsd:enumeration value="Minister OCW"/>
                    <xsd:enumeration value="Minister voor BVO"/>
                    <xsd:enumeration value="Minister voor Rechtsbescherming"/>
                  </xsd:restriction>
                </xsd:simpleType>
              </xsd:element>
            </xsd:sequence>
          </xsd:extension>
        </xsd:complexContent>
      </xsd:complexType>
    </xsd:element>
    <xsd:element name="Type_x0020_Bestand" ma:index="14" nillable="true" ma:displayName="Type Bestand" ma:internalName="Type_x0020_Bestand">
      <xsd:complexType>
        <xsd:complexContent>
          <xsd:extension base="dms:MultiChoice">
            <xsd:sequence>
              <xsd:element name="Value" maxOccurs="unbounded" minOccurs="0" nillable="true">
                <xsd:simpleType>
                  <xsd:restriction base="dms:Choice">
                    <xsd:enumeration value="Antwoorden Kamervragen"/>
                    <xsd:enumeration value="Artikel"/>
                    <xsd:enumeration value="Brief Stakeholder"/>
                    <xsd:enumeration value="Column"/>
                    <xsd:enumeration value="Initiatief Wetsvoorstel"/>
                    <xsd:enumeration value="Kamerbrief"/>
                    <xsd:enumeration value="Kamervragen"/>
                    <xsd:enumeration value="Kennisnieuwsbrief"/>
                    <xsd:enumeration value="Motie"/>
                    <xsd:enumeration value="Onderzoek"/>
                    <xsd:enumeration value="Parlementair Verslag"/>
                    <xsd:enumeration value="Public Affairs Monitor"/>
                    <xsd:enumeration value="UKV"/>
                  </xsd:restriction>
                </xsd:simpleType>
              </xsd:element>
            </xsd:sequence>
          </xsd:extension>
        </xsd:complexContent>
      </xsd:complexType>
    </xsd:element>
    <xsd:element name="Doelgroep" ma:index="15" nillable="true" ma:displayName="Doelgroep" ma:internalName="Doelgroep">
      <xsd:complexType>
        <xsd:complexContent>
          <xsd:extension base="dms:MultiChoice">
            <xsd:sequence>
              <xsd:element name="Value" maxOccurs="unbounded" minOccurs="0" nillable="true">
                <xsd:simpleType>
                  <xsd:restriction base="dms:Choice">
                    <xsd:enumeration value="Arbeidsbeperkten"/>
                    <xsd:enumeration value="Medewerkers UWV"/>
                    <xsd:enumeration value="Stakeholders"/>
                    <xsd:enumeration value="Werkgevers"/>
                    <xsd:enumeration value="Werkzoekenden"/>
                  </xsd:restriction>
                </xsd:simpleType>
              </xsd:element>
            </xsd:sequence>
          </xsd:extension>
        </xsd:complexContent>
      </xsd:complexType>
    </xsd:element>
    <xsd:element name="Aangeleverd_x0020_door" ma:index="16" nillable="true" ma:displayName="Aangeleverd door" ma:internalName="Aangeleverd_x0020_door">
      <xsd:complexType>
        <xsd:complexContent>
          <xsd:extension base="dms:MultiChoice">
            <xsd:sequence>
              <xsd:element name="Value" maxOccurs="unbounded" minOccurs="0" nillable="true">
                <xsd:simpleType>
                  <xsd:restriction base="dms:Choice">
                    <xsd:enumeration value="Interne communicatie"/>
                    <xsd:enumeration value="Externe communicatie"/>
                    <xsd:enumeration value="Mediarelaties"/>
                    <xsd:enumeration value="Public Affairs"/>
                    <xsd:enumeration value="Redactie"/>
                    <xsd:enumeration value="Social hub"/>
                  </xsd:restriction>
                </xsd:simpleType>
              </xsd:element>
            </xsd:sequence>
          </xsd:extension>
        </xsd:complexContent>
      </xsd:complexType>
    </xsd:element>
    <xsd:element name="Stakeholder" ma:index="17" nillable="true" ma:displayName="Stakeholder" ma:internalName="Stakeholder">
      <xsd:complexType>
        <xsd:complexContent>
          <xsd:extension base="dms:MultiChoice">
            <xsd:sequence>
              <xsd:element name="Value" maxOccurs="unbounded" minOccurs="0" nillable="true">
                <xsd:simpleType>
                  <xsd:restriction base="dms:Choice">
                    <xsd:enumeration value="ABU"/>
                    <xsd:enumeration value="Algemene Rekenkamer"/>
                    <xsd:enumeration value="ANBO"/>
                    <xsd:enumeration value="ATR"/>
                    <xsd:enumeration value="Autoriteit Persoonsgegevens"/>
                    <xsd:enumeration value="AWVN"/>
                    <xsd:enumeration value="CBS"/>
                    <xsd:enumeration value="Cedris"/>
                    <xsd:enumeration value="CNV"/>
                    <xsd:enumeration value="De Nationale Ombudsman"/>
                    <xsd:enumeration value="Divosa"/>
                    <xsd:enumeration value="FNV"/>
                    <xsd:enumeration value="Ieder(in)"/>
                    <xsd:enumeration value="Landelijke Cliëntenraad"/>
                    <xsd:enumeration value="MKB-Nederland"/>
                    <xsd:enumeration value="NBBU"/>
                    <xsd:enumeration value="NOVAG"/>
                    <xsd:enumeration value="NVVG"/>
                    <xsd:enumeration value="OVAL"/>
                    <xsd:enumeration value="Raad van State"/>
                    <xsd:enumeration value="SCP"/>
                    <xsd:enumeration value="SER"/>
                    <xsd:enumeration value="VCP"/>
                    <xsd:enumeration value="VNG"/>
                    <xsd:enumeration value="VNO-NCW"/>
                    <xsd:enumeration value="Eerste Kamer(lid)"/>
                    <xsd:enumeration value="Tweede Kamer(lid)"/>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AA8471-CB76-4F25-85E1-7343F25E2DAA}">
  <ds:schemaRef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http://schemas.microsoft.com/sharepoint/v3"/>
    <ds:schemaRef ds:uri="http://schemas.microsoft.com/office/2006/documentManagement/types"/>
    <ds:schemaRef ds:uri="b5439197-189e-43f9-b06f-99ddaa8bfe81"/>
    <ds:schemaRef ds:uri="http://www.w3.org/XML/1998/namespace"/>
    <ds:schemaRef ds:uri="http://purl.org/dc/dcmitype/"/>
  </ds:schemaRefs>
</ds:datastoreItem>
</file>

<file path=customXml/itemProps2.xml><?xml version="1.0" encoding="utf-8"?>
<ds:datastoreItem xmlns:ds="http://schemas.openxmlformats.org/officeDocument/2006/customXml" ds:itemID="{7BACA300-A839-4346-ADD4-96F8CBF1134B}">
  <ds:schemaRefs>
    <ds:schemaRef ds:uri="http://schemas.microsoft.com/sharepoint/v3/contenttype/forms"/>
  </ds:schemaRefs>
</ds:datastoreItem>
</file>

<file path=customXml/itemProps3.xml><?xml version="1.0" encoding="utf-8"?>
<ds:datastoreItem xmlns:ds="http://schemas.openxmlformats.org/officeDocument/2006/customXml" ds:itemID="{B444FAE3-5D28-4ABF-A004-2A4D2E854375}">
  <ds:schemaRefs>
    <ds:schemaRef ds:uri="http://schemas.microsoft.com/office/2006/metadata/customXsn"/>
  </ds:schemaRefs>
</ds:datastoreItem>
</file>

<file path=customXml/itemProps4.xml><?xml version="1.0" encoding="utf-8"?>
<ds:datastoreItem xmlns:ds="http://schemas.openxmlformats.org/officeDocument/2006/customXml" ds:itemID="{BFF5038A-8C9E-47A0-B21C-7A278626B9BF}">
  <ds:schemaRefs>
    <ds:schemaRef ds:uri="Microsoft.SharePoint.Taxonomy.ContentTypeSync"/>
  </ds:schemaRefs>
</ds:datastoreItem>
</file>

<file path=customXml/itemProps5.xml><?xml version="1.0" encoding="utf-8"?>
<ds:datastoreItem xmlns:ds="http://schemas.openxmlformats.org/officeDocument/2006/customXml" ds:itemID="{A57A9DC5-1C03-465A-B438-656D3F47A0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439197-189e-43f9-b06f-99ddaa8bfe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UWV April 2018</Template>
  <TotalTime>0</TotalTime>
  <Words>3593</Words>
  <Application>Microsoft Office PowerPoint</Application>
  <PresentationFormat>Breedbeeld</PresentationFormat>
  <Paragraphs>601</Paragraphs>
  <Slides>24</Slides>
  <Notes>24</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24</vt:i4>
      </vt:variant>
    </vt:vector>
  </HeadingPairs>
  <TitlesOfParts>
    <vt:vector size="36" baseType="lpstr">
      <vt:lpstr>Arial</vt:lpstr>
      <vt:lpstr>Calibri</vt:lpstr>
      <vt:lpstr>Gill Sans</vt:lpstr>
      <vt:lpstr>Merriweather Light</vt:lpstr>
      <vt:lpstr>Montserrat ExtraBold</vt:lpstr>
      <vt:lpstr>Montserrat ExtraLight</vt:lpstr>
      <vt:lpstr>Nuon Matthew Light</vt:lpstr>
      <vt:lpstr>Roboto Light</vt:lpstr>
      <vt:lpstr>Verdana</vt:lpstr>
      <vt:lpstr>UWV April 2018</vt:lpstr>
      <vt:lpstr>1_UWV April 2018</vt:lpstr>
      <vt:lpstr>2_UWV April 2018</vt:lpstr>
      <vt:lpstr>Oplossingen bij krapte op de arbeidsmarkt: Employer branding  </vt:lpstr>
      <vt:lpstr>Waarom kiezen medewerkers voor een andere baan?</vt:lpstr>
      <vt:lpstr>Aandacht  </vt:lpstr>
      <vt:lpstr>PowerPoint-presentatie</vt:lpstr>
      <vt:lpstr>Trend 1: economie en arbeidsmarkt  </vt:lpstr>
      <vt:lpstr>Trend 2: Demografische  druk  </vt:lpstr>
      <vt:lpstr>Trend 3: Impact technologie en werk   </vt:lpstr>
      <vt:lpstr>War for employees  </vt:lpstr>
      <vt:lpstr>Oplossing: Employer branding!  </vt:lpstr>
      <vt:lpstr> </vt:lpstr>
      <vt:lpstr> </vt:lpstr>
      <vt:lpstr>Stap 1: Wie ben je?</vt:lpstr>
      <vt:lpstr>Vraag 1: Hoe zou je graag als werkgever gezien willen worden?</vt:lpstr>
      <vt:lpstr>Vraag 2: Hoe zien jouw medewerkers jou als werkgever?</vt:lpstr>
      <vt:lpstr>Vraag 3: Welke conclusie trek je hieruit?</vt:lpstr>
      <vt:lpstr> </vt:lpstr>
      <vt:lpstr>PowerPoint-presentatie</vt:lpstr>
      <vt:lpstr> </vt:lpstr>
      <vt:lpstr>1. Ga het gesprek aan!</vt:lpstr>
      <vt:lpstr>2. Waarom zijn mijn waardevolle medewerkers vertrokken?</vt:lpstr>
      <vt:lpstr>De arbeidsmarkt is altijd in beweging maar nooit meer hetzelfde</vt:lpstr>
      <vt:lpstr> </vt:lpstr>
      <vt:lpstr>Aandacht  </vt:lpstr>
      <vt:lpstr>Oplossingen bij krapte op de arbeidsmarkt: Employer Branding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UWV Werkgevers- congressen 2018</dc:title>
  <dc:creator>Microsoft Office-gebruiker</dc:creator>
  <cp:lastModifiedBy>Druenen, Mathieu van (M.J.C.)</cp:lastModifiedBy>
  <cp:revision>205</cp:revision>
  <cp:lastPrinted>2019-07-08T08:29:48Z</cp:lastPrinted>
  <dcterms:created xsi:type="dcterms:W3CDTF">2018-06-14T15:35:15Z</dcterms:created>
  <dcterms:modified xsi:type="dcterms:W3CDTF">2023-06-21T15:24:06Z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0x01010073C651C1994A1C4A980567EE93818C70</vt:lpwstr>
  </property>
</Properties>
</file>