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handoutMasterIdLst>
    <p:handoutMasterId r:id="rId47"/>
  </p:handoutMasterIdLst>
  <p:sldIdLst>
    <p:sldId id="332" r:id="rId3"/>
    <p:sldId id="384" r:id="rId4"/>
    <p:sldId id="385" r:id="rId5"/>
    <p:sldId id="379" r:id="rId6"/>
    <p:sldId id="386" r:id="rId7"/>
    <p:sldId id="387" r:id="rId8"/>
    <p:sldId id="265" r:id="rId9"/>
    <p:sldId id="270" r:id="rId10"/>
    <p:sldId id="388" r:id="rId11"/>
    <p:sldId id="389" r:id="rId12"/>
    <p:sldId id="425" r:id="rId13"/>
    <p:sldId id="426" r:id="rId14"/>
    <p:sldId id="394" r:id="rId15"/>
    <p:sldId id="392" r:id="rId16"/>
    <p:sldId id="390" r:id="rId17"/>
    <p:sldId id="393" r:id="rId18"/>
    <p:sldId id="335" r:id="rId19"/>
    <p:sldId id="395" r:id="rId20"/>
    <p:sldId id="396" r:id="rId21"/>
    <p:sldId id="411" r:id="rId22"/>
    <p:sldId id="398" r:id="rId23"/>
    <p:sldId id="401" r:id="rId24"/>
    <p:sldId id="399" r:id="rId25"/>
    <p:sldId id="414" r:id="rId26"/>
    <p:sldId id="402" r:id="rId27"/>
    <p:sldId id="403" r:id="rId28"/>
    <p:sldId id="400" r:id="rId29"/>
    <p:sldId id="405" r:id="rId30"/>
    <p:sldId id="410" r:id="rId31"/>
    <p:sldId id="412" r:id="rId32"/>
    <p:sldId id="413" r:id="rId33"/>
    <p:sldId id="406" r:id="rId34"/>
    <p:sldId id="409" r:id="rId35"/>
    <p:sldId id="408" r:id="rId36"/>
    <p:sldId id="407" r:id="rId37"/>
    <p:sldId id="415" r:id="rId38"/>
    <p:sldId id="420" r:id="rId39"/>
    <p:sldId id="421" r:id="rId40"/>
    <p:sldId id="422" r:id="rId41"/>
    <p:sldId id="423" r:id="rId42"/>
    <p:sldId id="424" r:id="rId43"/>
    <p:sldId id="382" r:id="rId44"/>
    <p:sldId id="371" r:id="rId45"/>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FF3300"/>
    <a:srgbClr val="E63223"/>
    <a:srgbClr val="575756"/>
    <a:srgbClr val="FFFF99"/>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6" autoAdjust="0"/>
    <p:restoredTop sz="78488" autoAdjust="0"/>
  </p:normalViewPr>
  <p:slideViewPr>
    <p:cSldViewPr snapToGrid="0">
      <p:cViewPr varScale="1">
        <p:scale>
          <a:sx n="67" d="100"/>
          <a:sy n="67" d="100"/>
        </p:scale>
        <p:origin x="137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BEEB474-42DB-4F63-AB57-193A6D7A7477}" type="datetimeFigureOut">
              <a:rPr lang="nl-NL" smtClean="0"/>
              <a:t>22-6-2023</a:t>
            </a:fld>
            <a:endParaRPr lang="nl-NL"/>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69A2387-11D5-4F74-B5F5-EFF8EF57DB8A}" type="slidenum">
              <a:rPr lang="nl-NL" smtClean="0"/>
              <a:t>‹nr.›</a:t>
            </a:fld>
            <a:endParaRPr lang="nl-NL"/>
          </a:p>
        </p:txBody>
      </p:sp>
    </p:spTree>
    <p:extLst>
      <p:ext uri="{BB962C8B-B14F-4D97-AF65-F5344CB8AC3E}">
        <p14:creationId xmlns:p14="http://schemas.microsoft.com/office/powerpoint/2010/main" val="2428729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2B5E29CB-CAD1-4328-BBB7-44FCF89478C1}" type="datetimeFigureOut">
              <a:rPr lang="nl-NL" smtClean="0"/>
              <a:t>22-6-2023</a:t>
            </a:fld>
            <a:endParaRPr lang="nl-NL"/>
          </a:p>
        </p:txBody>
      </p:sp>
      <p:sp>
        <p:nvSpPr>
          <p:cNvPr id="4" name="Tijdelijke aanduiding voor dia-afbeelding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E21918AC-FB41-442B-89B6-64FCFBC4EB92}" type="slidenum">
              <a:rPr lang="nl-NL" smtClean="0"/>
              <a:t>‹nr.›</a:t>
            </a:fld>
            <a:endParaRPr lang="nl-NL"/>
          </a:p>
        </p:txBody>
      </p:sp>
    </p:spTree>
    <p:extLst>
      <p:ext uri="{BB962C8B-B14F-4D97-AF65-F5344CB8AC3E}">
        <p14:creationId xmlns:p14="http://schemas.microsoft.com/office/powerpoint/2010/main" val="104532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Welkom allemaal.</a:t>
            </a:r>
            <a:r>
              <a:rPr lang="nl-NL" baseline="0" noProof="0" dirty="0"/>
              <a:t> Leuk dat jullie gekozen hebben voor onze workshop. Graag stellen we ons voor. </a:t>
            </a:r>
          </a:p>
          <a:p>
            <a:r>
              <a:rPr lang="nl-NL" baseline="0" noProof="0" dirty="0"/>
              <a:t>Eerst gaat Marloes iets vertellen over sociaal impact ondernemen. Yvette geeft voorbeelden van manieren waarop je als ondernemer een bijdrage kunt leveren aan impact ondernemen. </a:t>
            </a:r>
            <a:endParaRPr lang="nl-NL" noProof="0"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a:t>
            </a:fld>
            <a:endParaRPr lang="nl-NL"/>
          </a:p>
        </p:txBody>
      </p:sp>
    </p:spTree>
    <p:extLst>
      <p:ext uri="{BB962C8B-B14F-4D97-AF65-F5344CB8AC3E}">
        <p14:creationId xmlns:p14="http://schemas.microsoft.com/office/powerpoint/2010/main" val="741331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Op drie gebieden impact! Sheltersuit is opgenomen in het register Code Sociale ondernemingen. Voorbeeld SROI, sociale inkoop nog benoemen. </a:t>
            </a:r>
          </a:p>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9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De impactonderneming </a:t>
            </a:r>
            <a:r>
              <a:rPr lang="nl-NL" baseline="0" dirty="0" err="1"/>
              <a:t>Strobox</a:t>
            </a:r>
            <a:r>
              <a:rPr lang="nl-NL" baseline="0" dirty="0"/>
              <a:t> in Deventer is als initiatief gestart in 2016 met als oogmerk 1) gezonde  en 2) duurzame woningen te fabriceren, die betaalbaar zijn. </a:t>
            </a:r>
            <a:r>
              <a:rPr lang="nl-NL" baseline="0" dirty="0" err="1"/>
              <a:t>Strobox</a:t>
            </a:r>
            <a:r>
              <a:rPr lang="nl-NL" baseline="0" dirty="0"/>
              <a:t> is een duurzaam en sociaal bedrijf uit Deventer. </a:t>
            </a:r>
            <a:r>
              <a:rPr lang="nl-NL" baseline="0" dirty="0" err="1"/>
              <a:t>Strobox</a:t>
            </a:r>
            <a:r>
              <a:rPr lang="nl-NL" baseline="0" dirty="0"/>
              <a:t> ontwerpt en bouwt woningen, met oog voor mens en milieu. Dit type ecologisch en energiebesparend bouwen met stro en leem was tot voor kort niet concurrerend, vanwege de onbetaalbaarheid. Door verschillende innovaties en het verbeteren van het werkproces zijn de woningen nu wel betaalbaar. Ze zijn in alle vormen en maten te bouwen en inmiddels te vinden door heel Nederland. De huizen worden gebouwd van zogenaamde stroboxen. Deze boxen worden gemaakt van FSC-gekeurd hout en lokaal stro.</a:t>
            </a:r>
          </a:p>
          <a:p>
            <a:r>
              <a:rPr lang="nl-NL" baseline="0" dirty="0"/>
              <a:t>Het is gezond wonen in een </a:t>
            </a:r>
            <a:r>
              <a:rPr lang="nl-NL" baseline="0" dirty="0" err="1"/>
              <a:t>Strobox</a:t>
            </a:r>
            <a:r>
              <a:rPr lang="nl-NL" baseline="0" dirty="0"/>
              <a:t> huis omdat de woningen damp-open zijn, duurzaam en circulair omdat het materiaal grotendeels opnieuw te gebruiken is. De woningen zijn ecologisch, circulair en snel te realiseren. </a:t>
            </a:r>
          </a:p>
          <a:p>
            <a:endParaRPr lang="nl-NL" baseline="0" dirty="0"/>
          </a:p>
          <a:p>
            <a:r>
              <a:rPr lang="nl-NL" baseline="0" dirty="0" err="1"/>
              <a:t>Strobox</a:t>
            </a:r>
            <a:r>
              <a:rPr lang="nl-NL" baseline="0" dirty="0"/>
              <a:t> is zich bewust van de impact van haar keuzes. Voor hen betekent dit dat men materialen gebruikt die men uiteindelijk terug kan geven aan de natuur of herbruikbaar zijn. Het is een sociale </a:t>
            </a:r>
            <a:r>
              <a:rPr lang="nl-NL" baseline="0" dirty="0" err="1"/>
              <a:t>ondernmenr</a:t>
            </a:r>
            <a:r>
              <a:rPr lang="nl-NL" baseline="0" dirty="0"/>
              <a:t> met zo rond de 10 medewerkers en er om heen jongeren die deelnemen aan een leer werk traject, de twee eigenaren zijn namelijk ook erkend leermeesters. </a:t>
            </a:r>
          </a:p>
          <a:p>
            <a:endParaRPr lang="nl-NL" baseline="0" dirty="0"/>
          </a:p>
          <a:p>
            <a:r>
              <a:rPr lang="nl-NL" baseline="0" dirty="0"/>
              <a:t>Omdat ze innovatief zijn en een grote bijdrage leveren aan verantwoorde en duurzame woningbouw is </a:t>
            </a:r>
            <a:r>
              <a:rPr lang="nl-NL" baseline="0" dirty="0" err="1"/>
              <a:t>Strobox</a:t>
            </a:r>
            <a:r>
              <a:rPr lang="nl-NL" baseline="0" dirty="0"/>
              <a:t> als bedrijf aantrekkelijk voor nieuwe medewerkers. Ze hebben ook nu geen moeite met het vinden van goed personeel. Mensen willen graag werken bij een “purpose”- driven organisatie en zo zelf ook een bijdrage te leveren aan een volhoudbare wereld voor de toekomst. </a:t>
            </a:r>
          </a:p>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3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Kleurrijk Eet- en </a:t>
            </a:r>
            <a:r>
              <a:rPr lang="nl-NL" baseline="0" dirty="0" err="1"/>
              <a:t>werkcafe</a:t>
            </a:r>
            <a:r>
              <a:rPr lang="nl-NL" baseline="0" dirty="0"/>
              <a:t> heeft in dit voorjaar de deuren geopend. Deze impactondernemer is een eet- &amp; werkcafé in hartje Nijverdal met een sociale missie waar verschillende eetculturen sfeer- &amp; smaakmaker zijn. Een ontmoetingsplek waar je grenzeloos kunt genieten van gerechten, drankjes en producten met een verhaal. Waar mensen de favoriete gerechten, tradities of verhalen uit hun eetcultuur kunnen delen, we als team betekenisvol werk verrichten en we nieuwkomers een ervaringsplek bieden in samenwerking met Stichting Culture Kitchen.  Deze stichting faciliteert verschillende talent- en leerwerkprogramma’s voor nieuwkomers en statushouders en verzorgt ook begeleiding op maat. Ze helpen ze integreren binnen de lokale samenleving en werkcultuur. En ze bieden betekenisvol werk als eerste opstap naar een (on)betaalde baan, (vervolg)opleiding of zelfstandig ondernemerschap.</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13</a:t>
            </a:fld>
            <a:endParaRPr lang="nl-NL"/>
          </a:p>
        </p:txBody>
      </p:sp>
    </p:spTree>
    <p:extLst>
      <p:ext uri="{BB962C8B-B14F-4D97-AF65-F5344CB8AC3E}">
        <p14:creationId xmlns:p14="http://schemas.microsoft.com/office/powerpoint/2010/main" val="3466955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14</a:t>
            </a:fld>
            <a:endParaRPr lang="nl-NL"/>
          </a:p>
        </p:txBody>
      </p:sp>
    </p:spTree>
    <p:extLst>
      <p:ext uri="{BB962C8B-B14F-4D97-AF65-F5344CB8AC3E}">
        <p14:creationId xmlns:p14="http://schemas.microsoft.com/office/powerpoint/2010/main" val="39663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15</a:t>
            </a:fld>
            <a:endParaRPr lang="nl-NL"/>
          </a:p>
        </p:txBody>
      </p:sp>
    </p:spTree>
    <p:extLst>
      <p:ext uri="{BB962C8B-B14F-4D97-AF65-F5344CB8AC3E}">
        <p14:creationId xmlns:p14="http://schemas.microsoft.com/office/powerpoint/2010/main" val="359053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16</a:t>
            </a:fld>
            <a:endParaRPr lang="nl-NL"/>
          </a:p>
        </p:txBody>
      </p:sp>
    </p:spTree>
    <p:extLst>
      <p:ext uri="{BB962C8B-B14F-4D97-AF65-F5344CB8AC3E}">
        <p14:creationId xmlns:p14="http://schemas.microsoft.com/office/powerpoint/2010/main" val="134030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17</a:t>
            </a:fld>
            <a:endParaRPr lang="nl-NL"/>
          </a:p>
        </p:txBody>
      </p:sp>
    </p:spTree>
    <p:extLst>
      <p:ext uri="{BB962C8B-B14F-4D97-AF65-F5344CB8AC3E}">
        <p14:creationId xmlns:p14="http://schemas.microsoft.com/office/powerpoint/2010/main" val="3823198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r>
              <a:rPr lang="nl-NL" noProof="0" dirty="0"/>
              <a:t>Ik hoor jullie denken, heel</a:t>
            </a:r>
            <a:r>
              <a:rPr lang="nl-NL" baseline="0" noProof="0" dirty="0"/>
              <a:t> interessant deze informatie </a:t>
            </a:r>
            <a:r>
              <a:rPr lang="nl-NL" noProof="0" dirty="0"/>
              <a:t>maar op</a:t>
            </a:r>
            <a:r>
              <a:rPr lang="nl-NL" baseline="0" noProof="0" dirty="0"/>
              <a:t> welke manier versterkt impact ondernemen mijn bedrijf? De voorbeelden van de bedrijven die ik eerder noemde, tonen aan dat je in deze arbeidsmarkt een aantrekkelijke en succesvolle werkgever kunt zijn door te ondernemen met impact.  Vanuit Werkplein Twente en ROZ ondersteunen we ondernemers op verschillende manieren en bieden we ook instrumenten aan. SROI uitvragen bij inkoop van diensten of werken is bijvoorbeeld een van die instrumenten. Sociaal inkopen noemen we dat!</a:t>
            </a:r>
          </a:p>
          <a:p>
            <a:r>
              <a:rPr lang="nl-NL" baseline="0" noProof="0" dirty="0"/>
              <a:t>In Oost Nederland kennen we in Gelderland en Overijssel 1 SROI beleid. Wanneer u meer wilt weten over SROI en sociaal inkopen, dan kunt u bij ons terecht. Verder brengen de adviseurs sociaal impact ondernemen u graag in contact met impactondernemers in de regio, geven we advies over certificering, verzorgen we trainingen, kennissessies en gastcolleges en organiseren we met regelmaat gezellige impactcafe’s. In het najaar lanceren we een website waarop u alle informatie over impact ondernemen kunt vinden, als ook een inkoopplatform. Op dit platform staan alle impactondernemers waar u sociaal en met impact kunt inkopen. </a:t>
            </a:r>
          </a:p>
          <a:p>
            <a:r>
              <a:rPr lang="nl-NL" baseline="0" noProof="0" dirty="0"/>
              <a:t>Yvette licht nu graag nog twee andere manieren toe waarmee u kunt ondernemen met impact! </a:t>
            </a:r>
            <a:endParaRPr lang="nl-NL" noProof="0"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18</a:t>
            </a:fld>
            <a:endParaRPr lang="nl-NL"/>
          </a:p>
        </p:txBody>
      </p:sp>
    </p:spTree>
    <p:extLst>
      <p:ext uri="{BB962C8B-B14F-4D97-AF65-F5344CB8AC3E}">
        <p14:creationId xmlns:p14="http://schemas.microsoft.com/office/powerpoint/2010/main" val="233192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19</a:t>
            </a:fld>
            <a:endParaRPr lang="nl-NL"/>
          </a:p>
        </p:txBody>
      </p:sp>
    </p:spTree>
    <p:extLst>
      <p:ext uri="{BB962C8B-B14F-4D97-AF65-F5344CB8AC3E}">
        <p14:creationId xmlns:p14="http://schemas.microsoft.com/office/powerpoint/2010/main" val="266505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Deze</a:t>
            </a:r>
            <a:r>
              <a:rPr lang="en-US" dirty="0"/>
              <a:t> workshop </a:t>
            </a:r>
            <a:r>
              <a:rPr lang="en-US" dirty="0" err="1"/>
              <a:t>gaat</a:t>
            </a:r>
            <a:r>
              <a:rPr lang="en-US" dirty="0"/>
              <a:t> over hoe</a:t>
            </a:r>
            <a:r>
              <a:rPr lang="en-US" baseline="0" dirty="0"/>
              <a:t> je met je </a:t>
            </a:r>
            <a:r>
              <a:rPr lang="en-US" baseline="0" dirty="0" err="1"/>
              <a:t>onderneming</a:t>
            </a:r>
            <a:r>
              <a:rPr lang="en-US" baseline="0" dirty="0"/>
              <a:t> </a:t>
            </a:r>
            <a:r>
              <a:rPr lang="en-US" baseline="0" dirty="0" err="1"/>
              <a:t>succesvoller</a:t>
            </a:r>
            <a:r>
              <a:rPr lang="en-US" baseline="0" dirty="0"/>
              <a:t> </a:t>
            </a:r>
            <a:r>
              <a:rPr lang="en-US" baseline="0" dirty="0" err="1"/>
              <a:t>kunt</a:t>
            </a:r>
            <a:r>
              <a:rPr lang="en-US" baseline="0" dirty="0"/>
              <a:t> </a:t>
            </a:r>
            <a:r>
              <a:rPr lang="en-US" baseline="0" dirty="0" err="1"/>
              <a:t>worden</a:t>
            </a:r>
            <a:r>
              <a:rPr lang="en-US" baseline="0" dirty="0"/>
              <a:t> door met social impact </a:t>
            </a:r>
            <a:r>
              <a:rPr lang="en-US" baseline="0" dirty="0" err="1"/>
              <a:t>te</a:t>
            </a:r>
            <a:r>
              <a:rPr lang="en-US" baseline="0" dirty="0"/>
              <a:t> </a:t>
            </a:r>
            <a:r>
              <a:rPr lang="en-US" baseline="0" dirty="0" err="1"/>
              <a:t>ondernemen</a:t>
            </a:r>
            <a:r>
              <a:rPr lang="en-US" baseline="0" dirty="0"/>
              <a:t>. </a:t>
            </a:r>
            <a:r>
              <a:rPr lang="en-US" dirty="0"/>
              <a:t>Om maar direct met de </a:t>
            </a:r>
            <a:r>
              <a:rPr lang="en-US" dirty="0" err="1"/>
              <a:t>deur</a:t>
            </a:r>
            <a:r>
              <a:rPr lang="en-US" dirty="0"/>
              <a:t> in huis </a:t>
            </a:r>
            <a:r>
              <a:rPr lang="en-US" dirty="0" err="1"/>
              <a:t>te</a:t>
            </a:r>
            <a:r>
              <a:rPr lang="en-US" dirty="0"/>
              <a:t> </a:t>
            </a:r>
            <a:r>
              <a:rPr lang="en-US" dirty="0" err="1"/>
              <a:t>vallen</a:t>
            </a:r>
            <a:r>
              <a:rPr lang="en-US" dirty="0"/>
              <a:t> </a:t>
            </a:r>
            <a:r>
              <a:rPr lang="en-US" dirty="0" err="1"/>
              <a:t>willen</a:t>
            </a:r>
            <a:r>
              <a:rPr lang="en-US" dirty="0"/>
              <a:t> we </a:t>
            </a:r>
            <a:r>
              <a:rPr lang="en-US" dirty="0" err="1"/>
              <a:t>beginnen</a:t>
            </a:r>
            <a:r>
              <a:rPr lang="en-US" dirty="0"/>
              <a:t> met </a:t>
            </a:r>
            <a:r>
              <a:rPr lang="en-US" dirty="0" err="1"/>
              <a:t>een</a:t>
            </a:r>
            <a:r>
              <a:rPr lang="en-US" dirty="0"/>
              <a:t> </a:t>
            </a:r>
            <a:r>
              <a:rPr lang="en-US" dirty="0" err="1"/>
              <a:t>stelling</a:t>
            </a:r>
            <a:r>
              <a:rPr lang="en-US" baseline="0" dirty="0"/>
              <a:t> om </a:t>
            </a:r>
            <a:r>
              <a:rPr lang="en-US" baseline="0" dirty="0" err="1"/>
              <a:t>jullie</a:t>
            </a:r>
            <a:r>
              <a:rPr lang="en-US" baseline="0" dirty="0"/>
              <a:t> </a:t>
            </a:r>
            <a:r>
              <a:rPr lang="en-US" baseline="0" dirty="0" err="1"/>
              <a:t>kennis</a:t>
            </a:r>
            <a:r>
              <a:rPr lang="en-US" baseline="0" dirty="0"/>
              <a:t> even </a:t>
            </a:r>
            <a:r>
              <a:rPr lang="en-US" baseline="0" dirty="0" err="1"/>
              <a:t>te</a:t>
            </a:r>
            <a:r>
              <a:rPr lang="en-US" baseline="0" dirty="0"/>
              <a:t> </a:t>
            </a:r>
            <a:r>
              <a:rPr lang="en-US" baseline="0" dirty="0" err="1"/>
              <a:t>testen</a:t>
            </a:r>
            <a:r>
              <a:rPr lang="en-US" baseline="0" dirty="0"/>
              <a:t>. Ben je het </a:t>
            </a:r>
            <a:r>
              <a:rPr lang="en-US" baseline="0" dirty="0" err="1"/>
              <a:t>eens</a:t>
            </a:r>
            <a:r>
              <a:rPr lang="en-US" baseline="0" dirty="0"/>
              <a:t> met </a:t>
            </a:r>
            <a:r>
              <a:rPr lang="en-US" baseline="0" dirty="0" err="1"/>
              <a:t>deze</a:t>
            </a:r>
            <a:r>
              <a:rPr lang="en-US" baseline="0" dirty="0"/>
              <a:t> </a:t>
            </a:r>
            <a:r>
              <a:rPr lang="en-US" baseline="0" dirty="0" err="1"/>
              <a:t>stelling</a:t>
            </a:r>
            <a:r>
              <a:rPr lang="en-US" baseline="0" dirty="0"/>
              <a:t> </a:t>
            </a:r>
            <a:r>
              <a:rPr lang="en-US" baseline="0" dirty="0" err="1"/>
              <a:t>dan</a:t>
            </a:r>
            <a:r>
              <a:rPr lang="en-US" baseline="0" dirty="0"/>
              <a:t> </a:t>
            </a:r>
            <a:r>
              <a:rPr lang="en-US" baseline="0" dirty="0" err="1"/>
              <a:t>houd</a:t>
            </a:r>
            <a:r>
              <a:rPr lang="en-US" baseline="0" dirty="0"/>
              <a:t> je </a:t>
            </a:r>
            <a:r>
              <a:rPr lang="en-US" baseline="0" dirty="0" err="1"/>
              <a:t>een</a:t>
            </a:r>
            <a:r>
              <a:rPr lang="en-US" baseline="0" dirty="0"/>
              <a:t> </a:t>
            </a:r>
            <a:r>
              <a:rPr lang="en-US" baseline="0" dirty="0" err="1"/>
              <a:t>groen</a:t>
            </a:r>
            <a:r>
              <a:rPr lang="en-US" baseline="0" dirty="0"/>
              <a:t> </a:t>
            </a:r>
            <a:r>
              <a:rPr lang="en-US" baseline="0" dirty="0" err="1"/>
              <a:t>kaartje</a:t>
            </a:r>
            <a:r>
              <a:rPr lang="en-US" baseline="0" dirty="0"/>
              <a:t> </a:t>
            </a:r>
            <a:r>
              <a:rPr lang="en-US" baseline="0" dirty="0" err="1"/>
              <a:t>omhoog</a:t>
            </a:r>
            <a:r>
              <a:rPr lang="en-US" baseline="0" dirty="0"/>
              <a:t>, </a:t>
            </a:r>
            <a:r>
              <a:rPr lang="en-US" baseline="0" dirty="0" err="1"/>
              <a:t>oneens</a:t>
            </a:r>
            <a:r>
              <a:rPr lang="en-US" baseline="0" dirty="0"/>
              <a:t> </a:t>
            </a:r>
            <a:r>
              <a:rPr lang="en-US" baseline="0" dirty="0" err="1"/>
              <a:t>een</a:t>
            </a:r>
            <a:r>
              <a:rPr lang="en-US" baseline="0" dirty="0"/>
              <a:t> rood </a:t>
            </a:r>
            <a:r>
              <a:rPr lang="en-US" baseline="0" dirty="0" err="1"/>
              <a:t>kaartje</a:t>
            </a:r>
            <a:r>
              <a:rPr lang="en-US" baseline="0" dirty="0"/>
              <a:t>.</a:t>
            </a:r>
          </a:p>
          <a:p>
            <a:endParaRPr lang="en-US" baseline="0" dirty="0"/>
          </a:p>
          <a:p>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a:t>
            </a:fld>
            <a:endParaRPr lang="nl-NL"/>
          </a:p>
        </p:txBody>
      </p:sp>
    </p:spTree>
    <p:extLst>
      <p:ext uri="{BB962C8B-B14F-4D97-AF65-F5344CB8AC3E}">
        <p14:creationId xmlns:p14="http://schemas.microsoft.com/office/powerpoint/2010/main" val="307015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20</a:t>
            </a:fld>
            <a:endParaRPr lang="nl-NL"/>
          </a:p>
        </p:txBody>
      </p:sp>
    </p:spTree>
    <p:extLst>
      <p:ext uri="{BB962C8B-B14F-4D97-AF65-F5344CB8AC3E}">
        <p14:creationId xmlns:p14="http://schemas.microsoft.com/office/powerpoint/2010/main" val="24175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21</a:t>
            </a:fld>
            <a:endParaRPr lang="nl-NL"/>
          </a:p>
        </p:txBody>
      </p:sp>
    </p:spTree>
    <p:extLst>
      <p:ext uri="{BB962C8B-B14F-4D97-AF65-F5344CB8AC3E}">
        <p14:creationId xmlns:p14="http://schemas.microsoft.com/office/powerpoint/2010/main" val="102860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505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23</a:t>
            </a:fld>
            <a:endParaRPr lang="nl-NL"/>
          </a:p>
        </p:txBody>
      </p:sp>
    </p:spTree>
    <p:extLst>
      <p:ext uri="{BB962C8B-B14F-4D97-AF65-F5344CB8AC3E}">
        <p14:creationId xmlns:p14="http://schemas.microsoft.com/office/powerpoint/2010/main" val="3464715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24</a:t>
            </a:fld>
            <a:endParaRPr lang="nl-NL"/>
          </a:p>
        </p:txBody>
      </p:sp>
    </p:spTree>
    <p:extLst>
      <p:ext uri="{BB962C8B-B14F-4D97-AF65-F5344CB8AC3E}">
        <p14:creationId xmlns:p14="http://schemas.microsoft.com/office/powerpoint/2010/main" val="287293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25</a:t>
            </a:fld>
            <a:endParaRPr lang="nl-NL"/>
          </a:p>
        </p:txBody>
      </p:sp>
    </p:spTree>
    <p:extLst>
      <p:ext uri="{BB962C8B-B14F-4D97-AF65-F5344CB8AC3E}">
        <p14:creationId xmlns:p14="http://schemas.microsoft.com/office/powerpoint/2010/main" val="3417370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r>
              <a:rPr lang="en-US" baseline="0" dirty="0" err="1"/>
              <a:t>Dit</a:t>
            </a:r>
            <a:r>
              <a:rPr lang="en-US" baseline="0" dirty="0"/>
              <a:t> is </a:t>
            </a:r>
            <a:r>
              <a:rPr lang="en-US" baseline="0" dirty="0" err="1"/>
              <a:t>waar</a:t>
            </a:r>
            <a:r>
              <a:rPr lang="en-US" baseline="0" dirty="0"/>
              <a:t>! </a:t>
            </a:r>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26</a:t>
            </a:fld>
            <a:endParaRPr lang="nl-NL"/>
          </a:p>
        </p:txBody>
      </p:sp>
    </p:spTree>
    <p:extLst>
      <p:ext uri="{BB962C8B-B14F-4D97-AF65-F5344CB8AC3E}">
        <p14:creationId xmlns:p14="http://schemas.microsoft.com/office/powerpoint/2010/main" val="1071292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27</a:t>
            </a:fld>
            <a:endParaRPr lang="nl-NL"/>
          </a:p>
        </p:txBody>
      </p:sp>
    </p:spTree>
    <p:extLst>
      <p:ext uri="{BB962C8B-B14F-4D97-AF65-F5344CB8AC3E}">
        <p14:creationId xmlns:p14="http://schemas.microsoft.com/office/powerpoint/2010/main" val="392796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28</a:t>
            </a:fld>
            <a:endParaRPr lang="nl-NL"/>
          </a:p>
        </p:txBody>
      </p:sp>
    </p:spTree>
    <p:extLst>
      <p:ext uri="{BB962C8B-B14F-4D97-AF65-F5344CB8AC3E}">
        <p14:creationId xmlns:p14="http://schemas.microsoft.com/office/powerpoint/2010/main" val="2257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29</a:t>
            </a:fld>
            <a:endParaRPr lang="nl-NL"/>
          </a:p>
        </p:txBody>
      </p:sp>
    </p:spTree>
    <p:extLst>
      <p:ext uri="{BB962C8B-B14F-4D97-AF65-F5344CB8AC3E}">
        <p14:creationId xmlns:p14="http://schemas.microsoft.com/office/powerpoint/2010/main" val="182009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r>
              <a:rPr lang="en-US" dirty="0" err="1"/>
              <a:t>Oneens</a:t>
            </a:r>
            <a:r>
              <a:rPr lang="en-US" dirty="0"/>
              <a:t>!</a:t>
            </a:r>
            <a:r>
              <a:rPr lang="en-US" baseline="0" dirty="0"/>
              <a:t> Want </a:t>
            </a:r>
            <a:r>
              <a:rPr lang="en-US" baseline="0" dirty="0" err="1"/>
              <a:t>sociaal</a:t>
            </a:r>
            <a:r>
              <a:rPr lang="en-US" baseline="0" dirty="0"/>
              <a:t> impact </a:t>
            </a:r>
            <a:r>
              <a:rPr lang="en-US" baseline="0" dirty="0" err="1"/>
              <a:t>ondernemen</a:t>
            </a:r>
            <a:r>
              <a:rPr lang="en-US" baseline="0" dirty="0"/>
              <a:t> </a:t>
            </a:r>
            <a:r>
              <a:rPr lang="en-US" baseline="0" dirty="0" err="1"/>
              <a:t>gaat</a:t>
            </a:r>
            <a:r>
              <a:rPr lang="en-US" baseline="0" dirty="0"/>
              <a:t> </a:t>
            </a:r>
            <a:r>
              <a:rPr lang="en-US" baseline="0" dirty="0" err="1"/>
              <a:t>niet</a:t>
            </a:r>
            <a:r>
              <a:rPr lang="en-US" baseline="0" dirty="0"/>
              <a:t> </a:t>
            </a:r>
            <a:r>
              <a:rPr lang="en-US" baseline="0" dirty="0" err="1"/>
              <a:t>alleen</a:t>
            </a:r>
            <a:r>
              <a:rPr lang="en-US" baseline="0" dirty="0"/>
              <a:t> over het </a:t>
            </a:r>
            <a:r>
              <a:rPr lang="en-US" baseline="0" dirty="0" err="1"/>
              <a:t>bieden</a:t>
            </a:r>
            <a:r>
              <a:rPr lang="en-US" baseline="0" dirty="0"/>
              <a:t> van </a:t>
            </a:r>
            <a:r>
              <a:rPr lang="en-US" baseline="0" dirty="0" err="1"/>
              <a:t>kansen</a:t>
            </a:r>
            <a:r>
              <a:rPr lang="en-US" baseline="0" dirty="0"/>
              <a:t> </a:t>
            </a:r>
            <a:r>
              <a:rPr lang="en-US" baseline="0" dirty="0" err="1"/>
              <a:t>aan</a:t>
            </a:r>
            <a:r>
              <a:rPr lang="en-US" baseline="0" dirty="0"/>
              <a:t> </a:t>
            </a:r>
            <a:r>
              <a:rPr lang="en-US" baseline="0" dirty="0" err="1"/>
              <a:t>mensen</a:t>
            </a:r>
            <a:r>
              <a:rPr lang="en-US" baseline="0" dirty="0"/>
              <a:t> met </a:t>
            </a:r>
            <a:r>
              <a:rPr lang="en-US" baseline="0" dirty="0" err="1"/>
              <a:t>een</a:t>
            </a:r>
            <a:r>
              <a:rPr lang="en-US" baseline="0" dirty="0"/>
              <a:t> </a:t>
            </a:r>
            <a:r>
              <a:rPr lang="en-US" baseline="0" dirty="0" err="1"/>
              <a:t>afstand</a:t>
            </a:r>
            <a:r>
              <a:rPr lang="en-US" baseline="0" dirty="0"/>
              <a:t> tot de </a:t>
            </a:r>
            <a:r>
              <a:rPr lang="en-US" baseline="0" dirty="0" err="1"/>
              <a:t>arbeidsmarkt</a:t>
            </a:r>
            <a:r>
              <a:rPr lang="en-US" baseline="0" dirty="0"/>
              <a:t>. Het is </a:t>
            </a:r>
            <a:r>
              <a:rPr lang="en-US" baseline="0" dirty="0" err="1"/>
              <a:t>breder</a:t>
            </a:r>
            <a:r>
              <a:rPr lang="en-US" baseline="0" dirty="0"/>
              <a:t>. </a:t>
            </a:r>
            <a:r>
              <a:rPr lang="en-US" baseline="0" dirty="0" err="1"/>
              <a:t>Bedrijven</a:t>
            </a:r>
            <a:r>
              <a:rPr lang="en-US" baseline="0" dirty="0"/>
              <a:t> </a:t>
            </a:r>
            <a:r>
              <a:rPr lang="en-US" baseline="0" dirty="0" err="1"/>
              <a:t>kunnen</a:t>
            </a:r>
            <a:r>
              <a:rPr lang="en-US" baseline="0" dirty="0"/>
              <a:t> </a:t>
            </a:r>
            <a:r>
              <a:rPr lang="en-US" baseline="0" dirty="0" err="1"/>
              <a:t>ook</a:t>
            </a:r>
            <a:r>
              <a:rPr lang="en-US" baseline="0" dirty="0"/>
              <a:t> </a:t>
            </a:r>
            <a:r>
              <a:rPr lang="en-US" baseline="0" dirty="0" err="1"/>
              <a:t>positieve</a:t>
            </a:r>
            <a:r>
              <a:rPr lang="en-US" baseline="0" dirty="0"/>
              <a:t> impact </a:t>
            </a:r>
            <a:r>
              <a:rPr lang="en-US" baseline="0" dirty="0" err="1"/>
              <a:t>maken</a:t>
            </a:r>
            <a:r>
              <a:rPr lang="en-US" baseline="0" dirty="0"/>
              <a:t> op </a:t>
            </a:r>
            <a:r>
              <a:rPr lang="en-US" baseline="0" dirty="0" err="1"/>
              <a:t>bijvoorbeeld</a:t>
            </a:r>
            <a:r>
              <a:rPr lang="en-US" baseline="0" dirty="0"/>
              <a:t> het </a:t>
            </a:r>
            <a:r>
              <a:rPr lang="en-US" baseline="0" dirty="0" err="1"/>
              <a:t>klimaat</a:t>
            </a:r>
            <a:r>
              <a:rPr lang="en-US" baseline="0" dirty="0"/>
              <a:t>, de </a:t>
            </a:r>
            <a:r>
              <a:rPr lang="en-US" baseline="0" dirty="0" err="1"/>
              <a:t>enrgietranisitie</a:t>
            </a:r>
            <a:r>
              <a:rPr lang="en-US" baseline="0" dirty="0"/>
              <a:t>.</a:t>
            </a:r>
          </a:p>
          <a:p>
            <a:r>
              <a:rPr lang="en-US" baseline="0" dirty="0"/>
              <a:t>We </a:t>
            </a:r>
            <a:r>
              <a:rPr lang="en-US" baseline="0" dirty="0" err="1"/>
              <a:t>willen</a:t>
            </a:r>
            <a:r>
              <a:rPr lang="en-US" baseline="0" dirty="0"/>
              <a:t> </a:t>
            </a:r>
            <a:r>
              <a:rPr lang="en-US" baseline="0" dirty="0" err="1"/>
              <a:t>jullie</a:t>
            </a:r>
            <a:r>
              <a:rPr lang="en-US" baseline="0" dirty="0"/>
              <a:t> </a:t>
            </a:r>
            <a:r>
              <a:rPr lang="en-US" baseline="0" dirty="0" err="1"/>
              <a:t>graag</a:t>
            </a:r>
            <a:r>
              <a:rPr lang="en-US" baseline="0" dirty="0"/>
              <a:t> </a:t>
            </a:r>
            <a:r>
              <a:rPr lang="en-US" baseline="0" dirty="0" err="1"/>
              <a:t>een</a:t>
            </a:r>
            <a:r>
              <a:rPr lang="en-US" baseline="0" dirty="0"/>
              <a:t> </a:t>
            </a:r>
            <a:r>
              <a:rPr lang="en-US" baseline="0" dirty="0" err="1"/>
              <a:t>korte</a:t>
            </a:r>
            <a:r>
              <a:rPr lang="en-US" baseline="0" dirty="0"/>
              <a:t> </a:t>
            </a:r>
            <a:r>
              <a:rPr lang="en-US" baseline="0" dirty="0" err="1"/>
              <a:t>animatie</a:t>
            </a:r>
            <a:r>
              <a:rPr lang="en-US" baseline="0" dirty="0"/>
              <a:t> </a:t>
            </a:r>
            <a:r>
              <a:rPr lang="en-US" baseline="0" dirty="0" err="1"/>
              <a:t>laten</a:t>
            </a:r>
            <a:r>
              <a:rPr lang="en-US" baseline="0" dirty="0"/>
              <a:t> </a:t>
            </a:r>
            <a:r>
              <a:rPr lang="en-US" baseline="0" dirty="0" err="1"/>
              <a:t>zien</a:t>
            </a:r>
            <a:r>
              <a:rPr lang="en-US" baseline="0" dirty="0"/>
              <a:t>.</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a:t>
            </a:fld>
            <a:endParaRPr lang="nl-NL"/>
          </a:p>
        </p:txBody>
      </p:sp>
    </p:spTree>
    <p:extLst>
      <p:ext uri="{BB962C8B-B14F-4D97-AF65-F5344CB8AC3E}">
        <p14:creationId xmlns:p14="http://schemas.microsoft.com/office/powerpoint/2010/main" val="1020855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30</a:t>
            </a:fld>
            <a:endParaRPr lang="nl-NL"/>
          </a:p>
        </p:txBody>
      </p:sp>
    </p:spTree>
    <p:extLst>
      <p:ext uri="{BB962C8B-B14F-4D97-AF65-F5344CB8AC3E}">
        <p14:creationId xmlns:p14="http://schemas.microsoft.com/office/powerpoint/2010/main" val="388847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069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32</a:t>
            </a:fld>
            <a:endParaRPr lang="nl-NL"/>
          </a:p>
        </p:txBody>
      </p:sp>
    </p:spTree>
    <p:extLst>
      <p:ext uri="{BB962C8B-B14F-4D97-AF65-F5344CB8AC3E}">
        <p14:creationId xmlns:p14="http://schemas.microsoft.com/office/powerpoint/2010/main" val="3105608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33</a:t>
            </a:fld>
            <a:endParaRPr lang="nl-NL"/>
          </a:p>
        </p:txBody>
      </p:sp>
    </p:spTree>
    <p:extLst>
      <p:ext uri="{BB962C8B-B14F-4D97-AF65-F5344CB8AC3E}">
        <p14:creationId xmlns:p14="http://schemas.microsoft.com/office/powerpoint/2010/main" val="2486397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34</a:t>
            </a:fld>
            <a:endParaRPr lang="nl-NL"/>
          </a:p>
        </p:txBody>
      </p:sp>
    </p:spTree>
    <p:extLst>
      <p:ext uri="{BB962C8B-B14F-4D97-AF65-F5344CB8AC3E}">
        <p14:creationId xmlns:p14="http://schemas.microsoft.com/office/powerpoint/2010/main" val="3497481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35</a:t>
            </a:fld>
            <a:endParaRPr lang="nl-NL"/>
          </a:p>
        </p:txBody>
      </p:sp>
    </p:spTree>
    <p:extLst>
      <p:ext uri="{BB962C8B-B14F-4D97-AF65-F5344CB8AC3E}">
        <p14:creationId xmlns:p14="http://schemas.microsoft.com/office/powerpoint/2010/main" val="3424729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36</a:t>
            </a:fld>
            <a:endParaRPr lang="nl-NL"/>
          </a:p>
        </p:txBody>
      </p:sp>
    </p:spTree>
    <p:extLst>
      <p:ext uri="{BB962C8B-B14F-4D97-AF65-F5344CB8AC3E}">
        <p14:creationId xmlns:p14="http://schemas.microsoft.com/office/powerpoint/2010/main" val="456373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37</a:t>
            </a:fld>
            <a:endParaRPr lang="nl-NL"/>
          </a:p>
        </p:txBody>
      </p:sp>
    </p:spTree>
    <p:extLst>
      <p:ext uri="{BB962C8B-B14F-4D97-AF65-F5344CB8AC3E}">
        <p14:creationId xmlns:p14="http://schemas.microsoft.com/office/powerpoint/2010/main" val="2446902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38</a:t>
            </a:fld>
            <a:endParaRPr lang="nl-NL"/>
          </a:p>
        </p:txBody>
      </p:sp>
    </p:spTree>
    <p:extLst>
      <p:ext uri="{BB962C8B-B14F-4D97-AF65-F5344CB8AC3E}">
        <p14:creationId xmlns:p14="http://schemas.microsoft.com/office/powerpoint/2010/main" val="4057163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39</a:t>
            </a:fld>
            <a:endParaRPr lang="nl-NL"/>
          </a:p>
        </p:txBody>
      </p:sp>
    </p:spTree>
    <p:extLst>
      <p:ext uri="{BB962C8B-B14F-4D97-AF65-F5344CB8AC3E}">
        <p14:creationId xmlns:p14="http://schemas.microsoft.com/office/powerpoint/2010/main" val="41398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4</a:t>
            </a:fld>
            <a:endParaRPr lang="nl-NL"/>
          </a:p>
        </p:txBody>
      </p:sp>
    </p:spTree>
    <p:extLst>
      <p:ext uri="{BB962C8B-B14F-4D97-AF65-F5344CB8AC3E}">
        <p14:creationId xmlns:p14="http://schemas.microsoft.com/office/powerpoint/2010/main" val="2431538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40</a:t>
            </a:fld>
            <a:endParaRPr lang="nl-NL"/>
          </a:p>
        </p:txBody>
      </p:sp>
    </p:spTree>
    <p:extLst>
      <p:ext uri="{BB962C8B-B14F-4D97-AF65-F5344CB8AC3E}">
        <p14:creationId xmlns:p14="http://schemas.microsoft.com/office/powerpoint/2010/main" val="1638644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global goals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41</a:t>
            </a:fld>
            <a:endParaRPr lang="nl-NL"/>
          </a:p>
        </p:txBody>
      </p:sp>
    </p:spTree>
    <p:extLst>
      <p:ext uri="{BB962C8B-B14F-4D97-AF65-F5344CB8AC3E}">
        <p14:creationId xmlns:p14="http://schemas.microsoft.com/office/powerpoint/2010/main" val="461455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Wat </a:t>
            </a:r>
            <a:r>
              <a:rPr lang="en-US" dirty="0" err="1"/>
              <a:t>doen</a:t>
            </a:r>
            <a:r>
              <a:rPr lang="en-US" dirty="0"/>
              <a:t> </a:t>
            </a:r>
            <a:r>
              <a:rPr lang="en-US" dirty="0" err="1"/>
              <a:t>wij</a:t>
            </a:r>
            <a:r>
              <a:rPr lang="en-US" dirty="0"/>
              <a:t> </a:t>
            </a:r>
            <a:r>
              <a:rPr lang="en-US" dirty="0" err="1"/>
              <a:t>vanuit</a:t>
            </a:r>
            <a:r>
              <a:rPr lang="en-US" dirty="0"/>
              <a:t> </a:t>
            </a:r>
            <a:r>
              <a:rPr lang="en-US" dirty="0" err="1"/>
              <a:t>Werkplein</a:t>
            </a:r>
            <a:r>
              <a:rPr lang="en-US" dirty="0"/>
              <a:t> </a:t>
            </a:r>
            <a:r>
              <a:rPr lang="en-US" dirty="0" err="1"/>
              <a:t>Twente</a:t>
            </a:r>
            <a:r>
              <a:rPr lang="en-US" dirty="0"/>
              <a:t> </a:t>
            </a:r>
            <a:r>
              <a:rPr lang="en-US" dirty="0" err="1"/>
              <a:t>en</a:t>
            </a:r>
            <a:r>
              <a:rPr lang="en-US" dirty="0"/>
              <a:t> ROZ  nu</a:t>
            </a:r>
            <a:r>
              <a:rPr lang="en-US" baseline="0" dirty="0"/>
              <a:t> eigenlijk</a:t>
            </a:r>
            <a:r>
              <a:rPr lang="en-US" dirty="0"/>
              <a:t> in Twente om dit type </a:t>
            </a:r>
            <a:r>
              <a:rPr lang="en-US" dirty="0" err="1"/>
              <a:t>ondernemers</a:t>
            </a:r>
            <a:r>
              <a:rPr lang="en-US" baseline="0" dirty="0"/>
              <a:t> op </a:t>
            </a:r>
            <a:r>
              <a:rPr lang="en-US" baseline="0" dirty="0" err="1"/>
              <a:t>weg</a:t>
            </a:r>
            <a:r>
              <a:rPr lang="en-US" baseline="0" dirty="0"/>
              <a:t> te </a:t>
            </a:r>
            <a:r>
              <a:rPr lang="en-US" baseline="0" dirty="0" err="1"/>
              <a:t>helpen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184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200"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43</a:t>
            </a:fld>
            <a:endParaRPr lang="nl-NL"/>
          </a:p>
        </p:txBody>
      </p:sp>
    </p:spTree>
    <p:extLst>
      <p:ext uri="{BB962C8B-B14F-4D97-AF65-F5344CB8AC3E}">
        <p14:creationId xmlns:p14="http://schemas.microsoft.com/office/powerpoint/2010/main" val="135932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5</a:t>
            </a:fld>
            <a:endParaRPr lang="nl-NL"/>
          </a:p>
        </p:txBody>
      </p:sp>
    </p:spTree>
    <p:extLst>
      <p:ext uri="{BB962C8B-B14F-4D97-AF65-F5344CB8AC3E}">
        <p14:creationId xmlns:p14="http://schemas.microsoft.com/office/powerpoint/2010/main" val="94956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r>
              <a:rPr lang="en-US" baseline="0" dirty="0" err="1"/>
              <a:t>Dit</a:t>
            </a:r>
            <a:r>
              <a:rPr lang="en-US" baseline="0" dirty="0"/>
              <a:t> is </a:t>
            </a:r>
            <a:r>
              <a:rPr lang="en-US" baseline="0" dirty="0" err="1"/>
              <a:t>waar</a:t>
            </a:r>
            <a:r>
              <a:rPr lang="en-US" baseline="0" dirty="0"/>
              <a:t>! </a:t>
            </a:r>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6</a:t>
            </a:fld>
            <a:endParaRPr lang="nl-NL"/>
          </a:p>
        </p:txBody>
      </p:sp>
    </p:spTree>
    <p:extLst>
      <p:ext uri="{BB962C8B-B14F-4D97-AF65-F5344CB8AC3E}">
        <p14:creationId xmlns:p14="http://schemas.microsoft.com/office/powerpoint/2010/main" val="272227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Dus</a:t>
            </a:r>
            <a:r>
              <a:rPr lang="en-US" dirty="0"/>
              <a:t>.. Wat we </a:t>
            </a:r>
            <a:r>
              <a:rPr lang="en-US" dirty="0" err="1"/>
              <a:t>verstaan</a:t>
            </a:r>
            <a:r>
              <a:rPr lang="en-US" dirty="0"/>
              <a:t> </a:t>
            </a:r>
            <a:r>
              <a:rPr lang="en-US" dirty="0" err="1"/>
              <a:t>wij</a:t>
            </a:r>
            <a:r>
              <a:rPr lang="en-US" dirty="0"/>
              <a:t> </a:t>
            </a:r>
            <a:r>
              <a:rPr lang="en-US" dirty="0" err="1"/>
              <a:t>onder</a:t>
            </a:r>
            <a:r>
              <a:rPr lang="en-US" baseline="0" dirty="0"/>
              <a:t> </a:t>
            </a:r>
            <a:r>
              <a:rPr lang="en-US" baseline="0" dirty="0" err="1"/>
              <a:t>sociaal</a:t>
            </a:r>
            <a:r>
              <a:rPr lang="en-US" baseline="0" dirty="0"/>
              <a:t> impact </a:t>
            </a:r>
            <a:r>
              <a:rPr lang="en-US" baseline="0" dirty="0" err="1"/>
              <a:t>ondernemen</a:t>
            </a:r>
            <a:r>
              <a:rPr lang="en-US" baseline="0" dirty="0"/>
              <a:t>? In het </a:t>
            </a:r>
            <a:r>
              <a:rPr lang="en-US" baseline="0" dirty="0" err="1"/>
              <a:t>kader</a:t>
            </a:r>
            <a:r>
              <a:rPr lang="en-US" baseline="0" dirty="0"/>
              <a:t> van de </a:t>
            </a:r>
            <a:r>
              <a:rPr lang="en-US" baseline="0" dirty="0" err="1"/>
              <a:t>vorige</a:t>
            </a:r>
            <a:r>
              <a:rPr lang="en-US" baseline="0" dirty="0"/>
              <a:t> </a:t>
            </a:r>
            <a:r>
              <a:rPr lang="en-US" baseline="0" dirty="0" err="1"/>
              <a:t>stelling</a:t>
            </a:r>
            <a:r>
              <a:rPr lang="en-US" baseline="0" dirty="0"/>
              <a:t> mag </a:t>
            </a:r>
            <a:r>
              <a:rPr lang="en-US" baseline="0" dirty="0" err="1"/>
              <a:t>een</a:t>
            </a:r>
            <a:r>
              <a:rPr lang="en-US" baseline="0" dirty="0"/>
              <a:t> </a:t>
            </a:r>
            <a:r>
              <a:rPr lang="en-US" baseline="0" dirty="0" err="1"/>
              <a:t>impactonderneming</a:t>
            </a:r>
            <a:r>
              <a:rPr lang="en-US" baseline="0" dirty="0"/>
              <a:t> </a:t>
            </a:r>
            <a:r>
              <a:rPr lang="en-US" baseline="0" dirty="0" err="1"/>
              <a:t>dus</a:t>
            </a:r>
            <a:r>
              <a:rPr lang="en-US" baseline="0" dirty="0"/>
              <a:t> </a:t>
            </a:r>
            <a:r>
              <a:rPr lang="en-US" baseline="0" dirty="0" err="1"/>
              <a:t>winstgevend</a:t>
            </a:r>
            <a:r>
              <a:rPr lang="en-US" baseline="0" dirty="0"/>
              <a:t> </a:t>
            </a:r>
            <a:r>
              <a:rPr lang="en-US" baseline="0" dirty="0" err="1"/>
              <a:t>zijn</a:t>
            </a:r>
            <a:r>
              <a:rPr lang="en-US" baseline="0" dirty="0"/>
              <a:t>. </a:t>
            </a:r>
            <a:r>
              <a:rPr lang="en-US" baseline="0" dirty="0" err="1"/>
              <a:t>Mits</a:t>
            </a:r>
            <a:r>
              <a:rPr lang="en-US" baseline="0" dirty="0"/>
              <a:t> de </a:t>
            </a:r>
            <a:r>
              <a:rPr lang="en-US" baseline="0" dirty="0" err="1"/>
              <a:t>onderneming</a:t>
            </a:r>
            <a:r>
              <a:rPr lang="en-US" baseline="0" dirty="0"/>
              <a:t> </a:t>
            </a:r>
            <a:r>
              <a:rPr lang="en-US" baseline="0" dirty="0" err="1"/>
              <a:t>transparant</a:t>
            </a:r>
            <a:r>
              <a:rPr lang="en-US" baseline="0" dirty="0"/>
              <a:t> is over </a:t>
            </a:r>
            <a:r>
              <a:rPr lang="en-US" baseline="0" dirty="0" err="1"/>
              <a:t>waar</a:t>
            </a:r>
            <a:r>
              <a:rPr lang="en-US" baseline="0" dirty="0"/>
              <a:t> </a:t>
            </a:r>
            <a:r>
              <a:rPr lang="en-US" baseline="0" dirty="0" err="1"/>
              <a:t>hij</a:t>
            </a:r>
            <a:r>
              <a:rPr lang="en-US" baseline="0" dirty="0"/>
              <a:t> </a:t>
            </a:r>
            <a:r>
              <a:rPr lang="en-US" baseline="0" dirty="0" err="1"/>
              <a:t>zijn</a:t>
            </a:r>
            <a:r>
              <a:rPr lang="en-US" baseline="0" dirty="0"/>
              <a:t> </a:t>
            </a:r>
            <a:r>
              <a:rPr lang="en-US" baseline="0" dirty="0" err="1"/>
              <a:t>winst</a:t>
            </a:r>
            <a:r>
              <a:rPr lang="en-US" baseline="0" dirty="0"/>
              <a:t> </a:t>
            </a:r>
            <a:r>
              <a:rPr lang="en-US" baseline="0" dirty="0" err="1"/>
              <a:t>voor</a:t>
            </a:r>
            <a:r>
              <a:rPr lang="en-US" baseline="0" dirty="0"/>
              <a:t> </a:t>
            </a:r>
            <a:r>
              <a:rPr lang="en-US" baseline="0" dirty="0" err="1"/>
              <a:t>aan</a:t>
            </a:r>
            <a:r>
              <a:rPr lang="en-US" baseline="0" dirty="0"/>
              <a:t> </a:t>
            </a:r>
            <a:r>
              <a:rPr lang="en-US" baseline="0" dirty="0" err="1"/>
              <a:t>wendt</a:t>
            </a:r>
            <a:r>
              <a:rPr lang="en-US" baseline="0" dirty="0"/>
              <a:t> </a:t>
            </a:r>
            <a:r>
              <a:rPr lang="en-US" baseline="0" dirty="0" err="1"/>
              <a:t>en</a:t>
            </a:r>
            <a:r>
              <a:rPr lang="en-US" baseline="0" dirty="0"/>
              <a:t> de </a:t>
            </a:r>
            <a:r>
              <a:rPr lang="en-US" baseline="0" dirty="0" err="1"/>
              <a:t>bedrijfsvoering</a:t>
            </a:r>
            <a:r>
              <a:rPr lang="en-US" baseline="0" dirty="0"/>
              <a:t> </a:t>
            </a:r>
            <a:r>
              <a:rPr lang="en-US" baseline="0" dirty="0" err="1"/>
              <a:t>moet</a:t>
            </a:r>
            <a:r>
              <a:rPr lang="en-US" baseline="0" dirty="0"/>
              <a:t> </a:t>
            </a:r>
            <a:r>
              <a:rPr lang="en-US" baseline="0" dirty="0" err="1"/>
              <a:t>ook</a:t>
            </a:r>
            <a:r>
              <a:rPr lang="en-US" baseline="0" dirty="0"/>
              <a:t> </a:t>
            </a:r>
            <a:r>
              <a:rPr lang="en-US" baseline="0" dirty="0" err="1"/>
              <a:t>aantoonbaar</a:t>
            </a:r>
            <a:r>
              <a:rPr lang="en-US" baseline="0" dirty="0"/>
              <a:t> </a:t>
            </a:r>
            <a:r>
              <a:rPr lang="en-US" baseline="0" dirty="0" err="1"/>
              <a:t>sociaal</a:t>
            </a:r>
            <a:r>
              <a:rPr lang="en-US" baseline="0" dirty="0"/>
              <a:t> </a:t>
            </a:r>
            <a:r>
              <a:rPr lang="en-US" baseline="0" dirty="0" err="1"/>
              <a:t>zijn</a:t>
            </a:r>
            <a:r>
              <a:rPr lang="en-US" baseline="0" dirty="0"/>
              <a:t>. </a:t>
            </a:r>
            <a:r>
              <a:rPr lang="en-US" baseline="0" dirty="0" err="1"/>
              <a:t>Eerlijke</a:t>
            </a:r>
            <a:r>
              <a:rPr lang="en-US" baseline="0" dirty="0"/>
              <a:t> </a:t>
            </a:r>
            <a:r>
              <a:rPr lang="en-US" baseline="0" dirty="0" err="1"/>
              <a:t>lonen</a:t>
            </a:r>
            <a:r>
              <a:rPr lang="en-US" baseline="0" dirty="0"/>
              <a:t>, </a:t>
            </a:r>
            <a:r>
              <a:rPr lang="en-US" baseline="0" dirty="0" err="1"/>
              <a:t>diversiteit</a:t>
            </a:r>
            <a:r>
              <a:rPr lang="en-US" baseline="0" dirty="0"/>
              <a:t> </a:t>
            </a:r>
            <a:r>
              <a:rPr lang="en-US" baseline="0" dirty="0" err="1"/>
              <a:t>binnen</a:t>
            </a:r>
            <a:r>
              <a:rPr lang="en-US" baseline="0" dirty="0"/>
              <a:t> het team, </a:t>
            </a:r>
            <a:r>
              <a:rPr lang="en-US" baseline="0" dirty="0" err="1"/>
              <a:t>geen</a:t>
            </a:r>
            <a:r>
              <a:rPr lang="en-US" baseline="0" dirty="0"/>
              <a:t> </a:t>
            </a:r>
            <a:r>
              <a:rPr lang="en-US" baseline="0" dirty="0" err="1"/>
              <a:t>grootverdieners</a:t>
            </a:r>
            <a:r>
              <a:rPr lang="en-US" baseline="0" dirty="0"/>
              <a:t> (</a:t>
            </a:r>
            <a:r>
              <a:rPr lang="en-US" baseline="0" dirty="0" err="1"/>
              <a:t>boven</a:t>
            </a:r>
            <a:r>
              <a:rPr lang="en-US" baseline="0" dirty="0"/>
              <a:t> de </a:t>
            </a:r>
            <a:r>
              <a:rPr lang="en-US" baseline="0" dirty="0" err="1"/>
              <a:t>balkenende</a:t>
            </a:r>
            <a:r>
              <a:rPr lang="en-US" baseline="0" dirty="0"/>
              <a:t> norm). </a:t>
            </a:r>
            <a:r>
              <a:rPr lang="en-US" baseline="0" dirty="0" err="1"/>
              <a:t>Verschil</a:t>
            </a:r>
            <a:r>
              <a:rPr lang="en-US" baseline="0" dirty="0"/>
              <a:t> </a:t>
            </a:r>
            <a:r>
              <a:rPr lang="en-US" baseline="0" dirty="0" err="1"/>
              <a:t>tussen</a:t>
            </a:r>
            <a:r>
              <a:rPr lang="en-US" baseline="0" dirty="0"/>
              <a:t> de </a:t>
            </a:r>
            <a:r>
              <a:rPr lang="en-US" baseline="0" dirty="0" err="1"/>
              <a:t>meest</a:t>
            </a:r>
            <a:r>
              <a:rPr lang="en-US" baseline="0" dirty="0"/>
              <a:t> </a:t>
            </a:r>
            <a:r>
              <a:rPr lang="en-US" baseline="0" dirty="0" err="1"/>
              <a:t>en</a:t>
            </a:r>
            <a:r>
              <a:rPr lang="en-US" baseline="0" dirty="0"/>
              <a:t> </a:t>
            </a:r>
            <a:r>
              <a:rPr lang="en-US" baseline="0" dirty="0" err="1"/>
              <a:t>minstverdiende</a:t>
            </a:r>
            <a:r>
              <a:rPr lang="en-US" baseline="0" dirty="0"/>
              <a:t> </a:t>
            </a:r>
            <a:r>
              <a:rPr lang="en-US" baseline="0" dirty="0" err="1"/>
              <a:t>medewerker</a:t>
            </a:r>
            <a:r>
              <a:rPr lang="en-US" baseline="0" dirty="0"/>
              <a:t> </a:t>
            </a:r>
            <a:r>
              <a:rPr lang="en-US" baseline="0" dirty="0" err="1"/>
              <a:t>moet</a:t>
            </a:r>
            <a:r>
              <a:rPr lang="en-US" baseline="0" dirty="0"/>
              <a:t> </a:t>
            </a:r>
            <a:r>
              <a:rPr lang="en-US" baseline="0" dirty="0" err="1"/>
              <a:t>beschreven</a:t>
            </a:r>
            <a:r>
              <a:rPr lang="en-US" baseline="0" dirty="0"/>
              <a:t> </a:t>
            </a:r>
            <a:r>
              <a:rPr lang="en-US" baseline="0" dirty="0" err="1"/>
              <a:t>worden</a:t>
            </a:r>
            <a:r>
              <a:rPr lang="en-US" baseline="0" dirty="0"/>
              <a:t>. Het surplus </a:t>
            </a:r>
            <a:r>
              <a:rPr lang="en-US" baseline="0" dirty="0" err="1"/>
              <a:t>wordt</a:t>
            </a:r>
            <a:r>
              <a:rPr lang="en-US" baseline="0" dirty="0"/>
              <a:t> </a:t>
            </a:r>
            <a:r>
              <a:rPr lang="en-US" baseline="0" dirty="0" err="1"/>
              <a:t>aangewend</a:t>
            </a:r>
            <a:r>
              <a:rPr lang="en-US" baseline="0" dirty="0"/>
              <a:t> </a:t>
            </a:r>
            <a:r>
              <a:rPr lang="en-US" baseline="0" dirty="0" err="1"/>
              <a:t>voor</a:t>
            </a:r>
            <a:r>
              <a:rPr lang="en-US" baseline="0" dirty="0"/>
              <a:t> het </a:t>
            </a:r>
            <a:r>
              <a:rPr lang="en-US" baseline="0" dirty="0" err="1"/>
              <a:t>impactdoel</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7</a:t>
            </a:fld>
            <a:endParaRPr lang="nl-NL"/>
          </a:p>
        </p:txBody>
      </p:sp>
    </p:spTree>
    <p:extLst>
      <p:ext uri="{BB962C8B-B14F-4D97-AF65-F5344CB8AC3E}">
        <p14:creationId xmlns:p14="http://schemas.microsoft.com/office/powerpoint/2010/main" val="375945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Denk in deze regio</a:t>
            </a:r>
            <a:r>
              <a:rPr lang="nl-NL" baseline="0" noProof="0" dirty="0"/>
              <a:t> </a:t>
            </a:r>
            <a:r>
              <a:rPr lang="nl-NL" noProof="0" dirty="0"/>
              <a:t>ook aan bijvoorbeeld</a:t>
            </a:r>
            <a:r>
              <a:rPr lang="nl-NL" baseline="0" noProof="0" dirty="0"/>
              <a:t> Cycloon, </a:t>
            </a:r>
            <a:r>
              <a:rPr lang="nl-NL" baseline="0" noProof="0" dirty="0" err="1"/>
              <a:t>Atalian</a:t>
            </a:r>
            <a:r>
              <a:rPr lang="nl-NL" baseline="0" noProof="0" dirty="0"/>
              <a:t> (</a:t>
            </a:r>
            <a:r>
              <a:rPr lang="nl-NL" baseline="0" noProof="0" dirty="0" err="1"/>
              <a:t>Visschedijk</a:t>
            </a:r>
            <a:r>
              <a:rPr lang="nl-NL" baseline="0" noProof="0" dirty="0"/>
              <a:t>), </a:t>
            </a:r>
            <a:r>
              <a:rPr lang="nl-NL" baseline="0" noProof="0" dirty="0" err="1"/>
              <a:t>Axent</a:t>
            </a:r>
            <a:r>
              <a:rPr lang="nl-NL" baseline="0" noProof="0" dirty="0"/>
              <a:t> Groen, </a:t>
            </a:r>
            <a:r>
              <a:rPr lang="nl-NL" baseline="0" noProof="0" dirty="0" err="1"/>
              <a:t>Noaberbouw</a:t>
            </a:r>
            <a:r>
              <a:rPr lang="nl-NL" baseline="0" noProof="0" dirty="0"/>
              <a:t>, </a:t>
            </a:r>
            <a:r>
              <a:rPr lang="nl-NL" baseline="0" noProof="0" dirty="0" err="1"/>
              <a:t>Sheltersuit</a:t>
            </a:r>
            <a:r>
              <a:rPr lang="nl-NL" baseline="0" noProof="0" dirty="0"/>
              <a:t>, Leerboerderij </a:t>
            </a:r>
            <a:r>
              <a:rPr lang="nl-NL" baseline="0" noProof="0" dirty="0" err="1"/>
              <a:t>Stayble</a:t>
            </a:r>
            <a:r>
              <a:rPr lang="nl-NL" baseline="0" noProof="0" dirty="0"/>
              <a:t>, de Sterkerij enzovoorts. </a:t>
            </a:r>
          </a:p>
          <a:p>
            <a:r>
              <a:rPr lang="nl-NL" baseline="0" noProof="0" dirty="0"/>
              <a:t>ROZ adviseert met name de ondernemers in het midden en het direct rechts van het midden die de beweging willen maken naar meer impactvol ondernemen. Dat kunnen jullie dus ook zijn!</a:t>
            </a:r>
            <a:endParaRPr lang="nl-NL" noProof="0" dirty="0"/>
          </a:p>
        </p:txBody>
      </p:sp>
      <p:sp>
        <p:nvSpPr>
          <p:cNvPr id="4" name="Tijdelijke aanduiding voor dianummer 3"/>
          <p:cNvSpPr>
            <a:spLocks noGrp="1"/>
          </p:cNvSpPr>
          <p:nvPr>
            <p:ph type="sldNum" sz="quarter" idx="10"/>
          </p:nvPr>
        </p:nvSpPr>
        <p:spPr/>
        <p:txBody>
          <a:bodyPr/>
          <a:lstStyle/>
          <a:p>
            <a:fld id="{E21918AC-FB41-442B-89B6-64FCFBC4EB92}" type="slidenum">
              <a:rPr lang="nl-NL" smtClean="0"/>
              <a:t>8</a:t>
            </a:fld>
            <a:endParaRPr lang="nl-NL"/>
          </a:p>
        </p:txBody>
      </p:sp>
    </p:spTree>
    <p:extLst>
      <p:ext uri="{BB962C8B-B14F-4D97-AF65-F5344CB8AC3E}">
        <p14:creationId xmlns:p14="http://schemas.microsoft.com/office/powerpoint/2010/main" val="95547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foto’s:</a:t>
            </a:r>
          </a:p>
          <a:p>
            <a:r>
              <a:rPr lang="nl-NL" dirty="0"/>
              <a:t>Inclusieve arbeidsmarkt</a:t>
            </a:r>
          </a:p>
          <a:p>
            <a:r>
              <a:rPr lang="nl-NL" dirty="0"/>
              <a:t>Sociale cohesie</a:t>
            </a:r>
          </a:p>
          <a:p>
            <a:r>
              <a:rPr lang="nl-NL" dirty="0"/>
              <a:t>Circulair-duurzaam-energietransitie</a:t>
            </a:r>
          </a:p>
          <a:p>
            <a:r>
              <a:rPr lang="nl-NL" dirty="0"/>
              <a:t>Fair chain</a:t>
            </a:r>
          </a:p>
          <a:p>
            <a:r>
              <a:rPr lang="nl-NL" dirty="0"/>
              <a:t>Innovatieve businessmodellen op het gebied van zorg (verkeersbureau zorg, betaal je maatje, appsignaal/</a:t>
            </a:r>
            <a:r>
              <a:rPr lang="nl-NL" dirty="0" err="1"/>
              <a:t>square11</a:t>
            </a:r>
            <a:r>
              <a:rPr lang="nl-NL" dirty="0"/>
              <a:t>)  en bijvoorbeeld voedselketen en natuurbehoud (vegetarische slager, rondeel-eieren, kromkommer, </a:t>
            </a:r>
            <a:r>
              <a:rPr lang="nl-NL" dirty="0" err="1"/>
              <a:t>instock</a:t>
            </a:r>
            <a:r>
              <a:rPr lang="nl-NL" dirty="0"/>
              <a:t>, </a:t>
            </a:r>
            <a:r>
              <a:rPr lang="nl-NL" dirty="0" err="1"/>
              <a:t>ocean</a:t>
            </a:r>
            <a:r>
              <a:rPr lang="nl-NL" dirty="0"/>
              <a:t> </a:t>
            </a:r>
            <a:r>
              <a:rPr lang="nl-NL" dirty="0" err="1"/>
              <a:t>sole</a:t>
            </a:r>
            <a:r>
              <a:rPr lang="nl-NL" dirty="0"/>
              <a:t>),  (waardoor ze ook soms tegen dichte deuren lopen)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918AC-FB41-442B-89B6-64FCFBC4EB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69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257360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1091568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88580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39147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129250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301671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D58C084-1D80-45D1-9480-BC2B6EAAC8A5}"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322995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D58C084-1D80-45D1-9480-BC2B6EAAC8A5}" type="datetimeFigureOut">
              <a:rPr lang="nl-NL" smtClean="0"/>
              <a:t>22-6-2023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17642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D58C084-1D80-45D1-9480-BC2B6EAAC8A5}" type="datetimeFigureOut">
              <a:rPr lang="nl-NL" smtClean="0"/>
              <a:t>22-6-2023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1038028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D58C084-1D80-45D1-9480-BC2B6EAAC8A5}" type="datetimeFigureOut">
              <a:rPr lang="nl-NL" smtClean="0"/>
              <a:t>22-6-2023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80340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D58C084-1D80-45D1-9480-BC2B6EAAC8A5}"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52621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4131368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D58C084-1D80-45D1-9480-BC2B6EAAC8A5}"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290496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470758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AC91B67-2059-4B0D-B151-759994EFA255}" type="slidenum">
              <a:rPr lang="nl-NL" smtClean="0"/>
              <a:t>‹nr.›</a:t>
            </a:fld>
            <a:endParaRPr lang="nl-NL"/>
          </a:p>
        </p:txBody>
      </p:sp>
    </p:spTree>
    <p:extLst>
      <p:ext uri="{BB962C8B-B14F-4D97-AF65-F5344CB8AC3E}">
        <p14:creationId xmlns:p14="http://schemas.microsoft.com/office/powerpoint/2010/main" val="236621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546836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FBB4182-C80E-4D15-8FDC-9BDD5A95BBA6}"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5117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FBB4182-C80E-4D15-8FDC-9BDD5A95BBA6}" type="datetimeFigureOut">
              <a:rPr lang="nl-NL" smtClean="0"/>
              <a:t>22-6-2023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1214667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FBB4182-C80E-4D15-8FDC-9BDD5A95BBA6}" type="datetimeFigureOut">
              <a:rPr lang="nl-NL" smtClean="0"/>
              <a:t>22-6-2023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315557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FBB4182-C80E-4D15-8FDC-9BDD5A95BBA6}" type="datetimeFigureOut">
              <a:rPr lang="nl-NL" smtClean="0"/>
              <a:t>22-6-2023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208526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FBB4182-C80E-4D15-8FDC-9BDD5A95BBA6}"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306911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FBB4182-C80E-4D15-8FDC-9BDD5A95BBA6}" type="datetimeFigureOut">
              <a:rPr lang="nl-NL" smtClean="0"/>
              <a:t>22-6-2023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9EA93EC-26EC-4208-9730-BD58B054C99E}" type="slidenum">
              <a:rPr lang="nl-NL" smtClean="0"/>
              <a:t>‹nr.›</a:t>
            </a:fld>
            <a:endParaRPr lang="nl-NL"/>
          </a:p>
        </p:txBody>
      </p:sp>
    </p:spTree>
    <p:extLst>
      <p:ext uri="{BB962C8B-B14F-4D97-AF65-F5344CB8AC3E}">
        <p14:creationId xmlns:p14="http://schemas.microsoft.com/office/powerpoint/2010/main" val="236915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B4182-C80E-4D15-8FDC-9BDD5A95BBA6}" type="datetimeFigureOut">
              <a:rPr lang="nl-NL" smtClean="0"/>
              <a:t>22-6-2023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A93EC-26EC-4208-9730-BD58B054C99E}" type="slidenum">
              <a:rPr lang="nl-NL" smtClean="0"/>
              <a:t>‹nr.›</a:t>
            </a:fld>
            <a:endParaRPr lang="nl-NL"/>
          </a:p>
        </p:txBody>
      </p:sp>
    </p:spTree>
    <p:extLst>
      <p:ext uri="{BB962C8B-B14F-4D97-AF65-F5344CB8AC3E}">
        <p14:creationId xmlns:p14="http://schemas.microsoft.com/office/powerpoint/2010/main" val="369754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8C084-1D80-45D1-9480-BC2B6EAAC8A5}" type="datetimeFigureOut">
              <a:rPr lang="nl-NL" smtClean="0"/>
              <a:t>22-6-2023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91B67-2059-4B0D-B151-759994EFA255}" type="slidenum">
              <a:rPr lang="nl-NL" smtClean="0"/>
              <a:t>‹nr.›</a:t>
            </a:fld>
            <a:endParaRPr lang="nl-NL"/>
          </a:p>
        </p:txBody>
      </p:sp>
    </p:spTree>
    <p:extLst>
      <p:ext uri="{BB962C8B-B14F-4D97-AF65-F5344CB8AC3E}">
        <p14:creationId xmlns:p14="http://schemas.microsoft.com/office/powerpoint/2010/main" val="192790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4.jpeg"/><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29.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jpe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29.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3.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4.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5.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6.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34.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ideo" Target="https://www.youtube.com/embed/J_Nw5LMvOfk" TargetMode="External"/><Relationship Id="rId6" Type="http://schemas.openxmlformats.org/officeDocument/2006/relationships/image" Target="../media/image67.jpeg"/><Relationship Id="rId5" Type="http://schemas.openxmlformats.org/officeDocument/2006/relationships/image" Target="../media/image29.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UTQgMSj9Jyk" TargetMode="External"/><Relationship Id="rId6" Type="http://schemas.openxmlformats.org/officeDocument/2006/relationships/image" Target="../media/image4.jpeg"/><Relationship Id="rId5" Type="http://schemas.openxmlformats.org/officeDocument/2006/relationships/image" Target="../media/image29.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jpe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jpe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jpe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hyperlink" Target="mailto:m.bertelink@rozgroep.nl" TargetMode="External"/><Relationship Id="rId3" Type="http://schemas.openxmlformats.org/officeDocument/2006/relationships/image" Target="../media/image1.png"/><Relationship Id="rId7" Type="http://schemas.openxmlformats.org/officeDocument/2006/relationships/hyperlink" Target="mailto:yvette.holtkamp@uwv.nl"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4.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 y="81560"/>
            <a:ext cx="12191999" cy="8191272"/>
          </a:xfrm>
          <a:prstGeom prst="rect">
            <a:avLst/>
          </a:prstGeom>
        </p:spPr>
      </p:pic>
      <p:pic>
        <p:nvPicPr>
          <p:cNvPr id="8" name="Afbeelding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97724" y="2"/>
            <a:ext cx="9194275" cy="1300898"/>
          </a:xfrm>
          <a:prstGeom prst="rect">
            <a:avLst/>
          </a:prstGeom>
        </p:spPr>
      </p:pic>
      <p:sp>
        <p:nvSpPr>
          <p:cNvPr id="9" name="Rechthoek 8"/>
          <p:cNvSpPr/>
          <p:nvPr/>
        </p:nvSpPr>
        <p:spPr>
          <a:xfrm>
            <a:off x="0" y="0"/>
            <a:ext cx="2997724" cy="6858000"/>
          </a:xfrm>
          <a:prstGeom prst="rect">
            <a:avLst/>
          </a:prstGeom>
          <a:solidFill>
            <a:srgbClr val="E6322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3516" y="1017013"/>
            <a:ext cx="1245848" cy="1594212"/>
          </a:xfrm>
          <a:prstGeom prst="rect">
            <a:avLst/>
          </a:prstGeom>
        </p:spPr>
      </p:pic>
      <p:sp>
        <p:nvSpPr>
          <p:cNvPr id="12" name="Tekstvak 11"/>
          <p:cNvSpPr txBox="1"/>
          <p:nvPr/>
        </p:nvSpPr>
        <p:spPr>
          <a:xfrm>
            <a:off x="435718" y="327285"/>
            <a:ext cx="1894788" cy="646331"/>
          </a:xfrm>
          <a:prstGeom prst="rect">
            <a:avLst/>
          </a:prstGeom>
          <a:noFill/>
        </p:spPr>
        <p:txBody>
          <a:bodyPr wrap="square" rtlCol="0">
            <a:spAutoFit/>
          </a:bodyPr>
          <a:lstStyle/>
          <a:p>
            <a:pPr algn="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Partner in </a:t>
            </a:r>
          </a:p>
          <a:p>
            <a:pPr algn="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Ondernemen</a:t>
            </a:r>
          </a:p>
        </p:txBody>
      </p:sp>
      <p:sp>
        <p:nvSpPr>
          <p:cNvPr id="2" name="Titel 1"/>
          <p:cNvSpPr>
            <a:spLocks noGrp="1"/>
          </p:cNvSpPr>
          <p:nvPr>
            <p:ph type="ctrTitle"/>
          </p:nvPr>
        </p:nvSpPr>
        <p:spPr>
          <a:xfrm>
            <a:off x="3034971" y="3744718"/>
            <a:ext cx="10816264" cy="804331"/>
          </a:xfrm>
        </p:spPr>
        <p:txBody>
          <a:bodyPr>
            <a:noAutofit/>
          </a:bodyPr>
          <a:lstStyle/>
          <a:p>
            <a:pPr algn="l"/>
            <a:r>
              <a:rPr lang="nl-NL" sz="3200" dirty="0">
                <a:solidFill>
                  <a:schemeClr val="bg1"/>
                </a:solidFill>
                <a:latin typeface="Verdana" panose="020B0604030504040204" pitchFamily="34" charset="0"/>
                <a:ea typeface="Verdana" panose="020B0604030504040204" pitchFamily="34" charset="0"/>
                <a:cs typeface="Verdana" panose="020B0604030504040204" pitchFamily="34" charset="0"/>
              </a:rPr>
              <a:t>Succesvol door Sociaal impact ondernemen</a:t>
            </a:r>
            <a:br>
              <a:rPr lang="nl-NL" sz="3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32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3412272" y="5000337"/>
            <a:ext cx="8180637" cy="1426687"/>
          </a:xfrm>
        </p:spPr>
        <p:txBody>
          <a:bodyPr>
            <a:normAutofit fontScale="92500" lnSpcReduction="10000"/>
          </a:bodyPr>
          <a:lstStyle/>
          <a:p>
            <a:pPr algn="l"/>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Yvette Holtkamp - 	Marloes Bertelink</a:t>
            </a:r>
          </a:p>
          <a:p>
            <a:pPr algn="l"/>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Adviseur Werkplein Twente /Adviseur sociaal impact ondernemen ROZ</a:t>
            </a:r>
          </a:p>
          <a:p>
            <a:pPr algn="l"/>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Afbeelding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883" y="2876139"/>
            <a:ext cx="1618959" cy="670539"/>
          </a:xfrm>
          <a:prstGeom prst="rect">
            <a:avLst/>
          </a:prstGeom>
        </p:spPr>
      </p:pic>
    </p:spTree>
    <p:extLst>
      <p:ext uri="{BB962C8B-B14F-4D97-AF65-F5344CB8AC3E}">
        <p14:creationId xmlns:p14="http://schemas.microsoft.com/office/powerpoint/2010/main" val="1683413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537855" cy="6858000"/>
          </a:xfrm>
        </p:spPr>
      </p:pic>
      <p:pic>
        <p:nvPicPr>
          <p:cNvPr id="2" name="Afbeelding 1"/>
          <p:cNvPicPr>
            <a:picLocks noChangeAspect="1"/>
          </p:cNvPicPr>
          <p:nvPr/>
        </p:nvPicPr>
        <p:blipFill>
          <a:blip r:embed="rId4"/>
          <a:stretch>
            <a:fillRect/>
          </a:stretch>
        </p:blipFill>
        <p:spPr>
          <a:xfrm>
            <a:off x="9733084" y="1209153"/>
            <a:ext cx="1840314" cy="1621485"/>
          </a:xfrm>
          <a:prstGeom prst="rect">
            <a:avLst/>
          </a:prstGeom>
        </p:spPr>
      </p:pic>
      <p:pic>
        <p:nvPicPr>
          <p:cNvPr id="5" name="Afbeelding 4"/>
          <p:cNvPicPr>
            <a:picLocks noChangeAspect="1"/>
          </p:cNvPicPr>
          <p:nvPr/>
        </p:nvPicPr>
        <p:blipFill>
          <a:blip r:embed="rId5"/>
          <a:stretch>
            <a:fillRect/>
          </a:stretch>
        </p:blipFill>
        <p:spPr>
          <a:xfrm>
            <a:off x="9410804" y="3152020"/>
            <a:ext cx="2484873" cy="1591335"/>
          </a:xfrm>
          <a:prstGeom prst="rect">
            <a:avLst/>
          </a:prstGeom>
        </p:spPr>
      </p:pic>
      <p:pic>
        <p:nvPicPr>
          <p:cNvPr id="6" name="Afbeelding 5"/>
          <p:cNvPicPr>
            <a:picLocks noChangeAspect="1"/>
          </p:cNvPicPr>
          <p:nvPr/>
        </p:nvPicPr>
        <p:blipFill>
          <a:blip r:embed="rId6"/>
          <a:stretch>
            <a:fillRect/>
          </a:stretch>
        </p:blipFill>
        <p:spPr>
          <a:xfrm>
            <a:off x="9841626" y="4990509"/>
            <a:ext cx="1623227" cy="1599305"/>
          </a:xfrm>
          <a:prstGeom prst="rect">
            <a:avLst/>
          </a:prstGeom>
        </p:spPr>
      </p:pic>
      <p:pic>
        <p:nvPicPr>
          <p:cNvPr id="1026" name="Picture 2" descr="Waanzin!' Hoe Bas Timmer uit Enschede 'Next Generation Leader' van Time  werd | De Volkskran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51384" y="1330185"/>
            <a:ext cx="3742253" cy="2496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eltersuit Foundatio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1384" y="3947688"/>
            <a:ext cx="3752601" cy="25029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ker Twentse sheltersuits over actie Sarajevo: 'Het is niet genoeg' |  Enschede | tubantia.n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75681" y="1330186"/>
            <a:ext cx="3424357" cy="513653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51384" y="172566"/>
            <a:ext cx="3742253" cy="1036587"/>
          </a:xfrm>
          <a:prstGeom prst="rect">
            <a:avLst/>
          </a:prstGeom>
        </p:spPr>
      </p:pic>
      <p:pic>
        <p:nvPicPr>
          <p:cNvPr id="11" name="Afbeelding 1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659535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537855" cy="6858000"/>
          </a:xfrm>
        </p:spPr>
      </p:pic>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pic>
        <p:nvPicPr>
          <p:cNvPr id="3" name="Afbeelding 2"/>
          <p:cNvPicPr>
            <a:picLocks noChangeAspect="1"/>
          </p:cNvPicPr>
          <p:nvPr/>
        </p:nvPicPr>
        <p:blipFill>
          <a:blip r:embed="rId5"/>
          <a:stretch>
            <a:fillRect/>
          </a:stretch>
        </p:blipFill>
        <p:spPr>
          <a:xfrm>
            <a:off x="1537855" y="324504"/>
            <a:ext cx="3816427" cy="1658256"/>
          </a:xfrm>
          <a:prstGeom prst="rect">
            <a:avLst/>
          </a:prstGeom>
        </p:spPr>
      </p:pic>
      <p:pic>
        <p:nvPicPr>
          <p:cNvPr id="7" name="Afbeelding 6"/>
          <p:cNvPicPr>
            <a:picLocks noChangeAspect="1"/>
          </p:cNvPicPr>
          <p:nvPr/>
        </p:nvPicPr>
        <p:blipFill>
          <a:blip r:embed="rId6"/>
          <a:stretch>
            <a:fillRect/>
          </a:stretch>
        </p:blipFill>
        <p:spPr>
          <a:xfrm>
            <a:off x="5538855" y="574314"/>
            <a:ext cx="3254271" cy="2165388"/>
          </a:xfrm>
          <a:prstGeom prst="rect">
            <a:avLst/>
          </a:prstGeom>
        </p:spPr>
      </p:pic>
      <p:pic>
        <p:nvPicPr>
          <p:cNvPr id="9" name="Afbeelding 8"/>
          <p:cNvPicPr>
            <a:picLocks noChangeAspect="1"/>
          </p:cNvPicPr>
          <p:nvPr/>
        </p:nvPicPr>
        <p:blipFill>
          <a:blip r:embed="rId7"/>
          <a:stretch>
            <a:fillRect/>
          </a:stretch>
        </p:blipFill>
        <p:spPr>
          <a:xfrm>
            <a:off x="1804740" y="2039308"/>
            <a:ext cx="3462828" cy="2249619"/>
          </a:xfrm>
          <a:prstGeom prst="rect">
            <a:avLst/>
          </a:prstGeom>
        </p:spPr>
      </p:pic>
      <p:pic>
        <p:nvPicPr>
          <p:cNvPr id="10" name="Afbeelding 9"/>
          <p:cNvPicPr>
            <a:picLocks noChangeAspect="1"/>
          </p:cNvPicPr>
          <p:nvPr/>
        </p:nvPicPr>
        <p:blipFill>
          <a:blip r:embed="rId8"/>
          <a:stretch>
            <a:fillRect/>
          </a:stretch>
        </p:blipFill>
        <p:spPr>
          <a:xfrm>
            <a:off x="5621168" y="4506599"/>
            <a:ext cx="3054999" cy="2278082"/>
          </a:xfrm>
          <a:prstGeom prst="rect">
            <a:avLst/>
          </a:prstGeom>
        </p:spPr>
      </p:pic>
      <p:pic>
        <p:nvPicPr>
          <p:cNvPr id="12" name="Afbeelding 11"/>
          <p:cNvPicPr>
            <a:picLocks noChangeAspect="1"/>
          </p:cNvPicPr>
          <p:nvPr/>
        </p:nvPicPr>
        <p:blipFill>
          <a:blip r:embed="rId9"/>
          <a:stretch>
            <a:fillRect/>
          </a:stretch>
        </p:blipFill>
        <p:spPr>
          <a:xfrm>
            <a:off x="2156644" y="4483699"/>
            <a:ext cx="3115326" cy="2328874"/>
          </a:xfrm>
          <a:prstGeom prst="rect">
            <a:avLst/>
          </a:prstGeom>
        </p:spPr>
      </p:pic>
      <p:pic>
        <p:nvPicPr>
          <p:cNvPr id="14" name="Afbeelding 13"/>
          <p:cNvPicPr>
            <a:picLocks noChangeAspect="1"/>
          </p:cNvPicPr>
          <p:nvPr/>
        </p:nvPicPr>
        <p:blipFill>
          <a:blip r:embed="rId10"/>
          <a:stretch>
            <a:fillRect/>
          </a:stretch>
        </p:blipFill>
        <p:spPr>
          <a:xfrm>
            <a:off x="8977699" y="2328530"/>
            <a:ext cx="3057311" cy="2292983"/>
          </a:xfrm>
          <a:prstGeom prst="rect">
            <a:avLst/>
          </a:prstGeom>
        </p:spPr>
      </p:pic>
    </p:spTree>
    <p:extLst>
      <p:ext uri="{BB962C8B-B14F-4D97-AF65-F5344CB8AC3E}">
        <p14:creationId xmlns:p14="http://schemas.microsoft.com/office/powerpoint/2010/main" val="192127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537855" cy="6858000"/>
          </a:xfrm>
        </p:spPr>
      </p:pic>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pic>
        <p:nvPicPr>
          <p:cNvPr id="2" name="Afbeelding 1"/>
          <p:cNvPicPr>
            <a:picLocks noChangeAspect="1"/>
          </p:cNvPicPr>
          <p:nvPr/>
        </p:nvPicPr>
        <p:blipFill>
          <a:blip r:embed="rId5"/>
          <a:stretch>
            <a:fillRect/>
          </a:stretch>
        </p:blipFill>
        <p:spPr>
          <a:xfrm>
            <a:off x="8678329" y="1809006"/>
            <a:ext cx="2081819" cy="2003557"/>
          </a:xfrm>
          <a:prstGeom prst="rect">
            <a:avLst/>
          </a:prstGeom>
        </p:spPr>
      </p:pic>
      <p:sp>
        <p:nvSpPr>
          <p:cNvPr id="5" name="Rechthoek 4"/>
          <p:cNvSpPr/>
          <p:nvPr/>
        </p:nvSpPr>
        <p:spPr>
          <a:xfrm>
            <a:off x="1942761" y="3105835"/>
            <a:ext cx="7201239" cy="954107"/>
          </a:xfrm>
          <a:prstGeom prst="rect">
            <a:avLst/>
          </a:prstGeom>
        </p:spPr>
        <p:txBody>
          <a:bodyPr wrap="square">
            <a:spAutoFit/>
          </a:bodyPr>
          <a:lstStyle/>
          <a:p>
            <a:r>
              <a:rPr lang="nl-NL" sz="2800" dirty="0">
                <a:latin typeface="Verdana" panose="020B0604030504040204" pitchFamily="34" charset="0"/>
                <a:ea typeface="Verdana" panose="020B0604030504040204" pitchFamily="34" charset="0"/>
              </a:rPr>
              <a:t>“Mensen geven waarde aan werk.</a:t>
            </a:r>
          </a:p>
          <a:p>
            <a:r>
              <a:rPr lang="nl-NL" sz="2800" dirty="0">
                <a:latin typeface="Verdana" panose="020B0604030504040204" pitchFamily="34" charset="0"/>
                <a:ea typeface="Verdana" panose="020B0604030504040204" pitchFamily="34" charset="0"/>
              </a:rPr>
              <a:t>Werk geeft waarde aan mensen.”</a:t>
            </a:r>
          </a:p>
        </p:txBody>
      </p:sp>
      <p:pic>
        <p:nvPicPr>
          <p:cNvPr id="6" name="Afbeelding 5"/>
          <p:cNvPicPr>
            <a:picLocks noChangeAspect="1"/>
          </p:cNvPicPr>
          <p:nvPr/>
        </p:nvPicPr>
        <p:blipFill>
          <a:blip r:embed="rId6"/>
          <a:stretch>
            <a:fillRect/>
          </a:stretch>
        </p:blipFill>
        <p:spPr>
          <a:xfrm>
            <a:off x="1942761" y="4437846"/>
            <a:ext cx="2883568" cy="1996316"/>
          </a:xfrm>
          <a:prstGeom prst="rect">
            <a:avLst/>
          </a:prstGeom>
        </p:spPr>
      </p:pic>
      <p:pic>
        <p:nvPicPr>
          <p:cNvPr id="8" name="Afbeelding 7"/>
          <p:cNvPicPr>
            <a:picLocks noChangeAspect="1"/>
          </p:cNvPicPr>
          <p:nvPr/>
        </p:nvPicPr>
        <p:blipFill>
          <a:blip r:embed="rId7"/>
          <a:stretch>
            <a:fillRect/>
          </a:stretch>
        </p:blipFill>
        <p:spPr>
          <a:xfrm>
            <a:off x="4935213" y="4430778"/>
            <a:ext cx="2893777" cy="2003384"/>
          </a:xfrm>
          <a:prstGeom prst="rect">
            <a:avLst/>
          </a:prstGeom>
        </p:spPr>
      </p:pic>
      <p:pic>
        <p:nvPicPr>
          <p:cNvPr id="13" name="Afbeelding 12"/>
          <p:cNvPicPr>
            <a:picLocks noChangeAspect="1"/>
          </p:cNvPicPr>
          <p:nvPr/>
        </p:nvPicPr>
        <p:blipFill>
          <a:blip r:embed="rId8"/>
          <a:stretch>
            <a:fillRect/>
          </a:stretch>
        </p:blipFill>
        <p:spPr>
          <a:xfrm>
            <a:off x="6945627" y="583537"/>
            <a:ext cx="3963378" cy="1109155"/>
          </a:xfrm>
          <a:prstGeom prst="rect">
            <a:avLst/>
          </a:prstGeom>
        </p:spPr>
      </p:pic>
      <p:pic>
        <p:nvPicPr>
          <p:cNvPr id="15" name="Afbeelding 14"/>
          <p:cNvPicPr>
            <a:picLocks noChangeAspect="1"/>
          </p:cNvPicPr>
          <p:nvPr/>
        </p:nvPicPr>
        <p:blipFill>
          <a:blip r:embed="rId9"/>
          <a:stretch>
            <a:fillRect/>
          </a:stretch>
        </p:blipFill>
        <p:spPr>
          <a:xfrm>
            <a:off x="2573079" y="267586"/>
            <a:ext cx="2721935" cy="2721935"/>
          </a:xfrm>
          <a:prstGeom prst="rect">
            <a:avLst/>
          </a:prstGeom>
        </p:spPr>
      </p:pic>
      <p:pic>
        <p:nvPicPr>
          <p:cNvPr id="16" name="Afbeelding 15"/>
          <p:cNvPicPr>
            <a:picLocks noChangeAspect="1"/>
          </p:cNvPicPr>
          <p:nvPr/>
        </p:nvPicPr>
        <p:blipFill>
          <a:blip r:embed="rId10"/>
          <a:stretch>
            <a:fillRect/>
          </a:stretch>
        </p:blipFill>
        <p:spPr>
          <a:xfrm>
            <a:off x="7937874" y="4430778"/>
            <a:ext cx="1996316" cy="1996316"/>
          </a:xfrm>
          <a:prstGeom prst="rect">
            <a:avLst/>
          </a:prstGeom>
        </p:spPr>
      </p:pic>
      <p:pic>
        <p:nvPicPr>
          <p:cNvPr id="17" name="Afbeelding 16"/>
          <p:cNvPicPr>
            <a:picLocks noChangeAspect="1"/>
          </p:cNvPicPr>
          <p:nvPr/>
        </p:nvPicPr>
        <p:blipFill>
          <a:blip r:embed="rId11"/>
          <a:stretch>
            <a:fillRect/>
          </a:stretch>
        </p:blipFill>
        <p:spPr>
          <a:xfrm>
            <a:off x="10043074" y="4433526"/>
            <a:ext cx="1493252" cy="1993568"/>
          </a:xfrm>
          <a:prstGeom prst="rect">
            <a:avLst/>
          </a:prstGeom>
        </p:spPr>
      </p:pic>
    </p:spTree>
    <p:extLst>
      <p:ext uri="{BB962C8B-B14F-4D97-AF65-F5344CB8AC3E}">
        <p14:creationId xmlns:p14="http://schemas.microsoft.com/office/powerpoint/2010/main" val="378477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1"/>
            <a:ext cx="12192000" cy="6858001"/>
          </a:xfrm>
        </p:spPr>
      </p:pic>
      <p:sp>
        <p:nvSpPr>
          <p:cNvPr id="2" name="Titel 1"/>
          <p:cNvSpPr>
            <a:spLocks noGrp="1"/>
          </p:cNvSpPr>
          <p:nvPr>
            <p:ph type="title"/>
          </p:nvPr>
        </p:nvSpPr>
        <p:spPr>
          <a:xfrm>
            <a:off x="1676400" y="108271"/>
            <a:ext cx="10316308" cy="1230925"/>
          </a:xfrm>
        </p:spPr>
        <p:txBody>
          <a:bodyPr/>
          <a:lstStyle/>
          <a:p>
            <a:r>
              <a:rPr lang="nl-NL" dirty="0">
                <a:solidFill>
                  <a:srgbClr val="575756"/>
                </a:solidFill>
                <a:latin typeface="Verdana" panose="020B0604030504040204" pitchFamily="34" charset="0"/>
                <a:ea typeface="Verdana" panose="020B0604030504040204" pitchFamily="34" charset="0"/>
                <a:cs typeface="Verdana" panose="020B0604030504040204" pitchFamily="34" charset="0"/>
              </a:rPr>
              <a:t>Stelling</a:t>
            </a:r>
          </a:p>
        </p:txBody>
      </p:sp>
      <p:sp>
        <p:nvSpPr>
          <p:cNvPr id="9" name="Tekstvak 8"/>
          <p:cNvSpPr txBox="1"/>
          <p:nvPr/>
        </p:nvSpPr>
        <p:spPr>
          <a:xfrm>
            <a:off x="1805389" y="2548538"/>
            <a:ext cx="7998372" cy="1200329"/>
          </a:xfrm>
          <a:prstGeom prst="rect">
            <a:avLst/>
          </a:prstGeom>
          <a:noFill/>
        </p:spPr>
        <p:txBody>
          <a:bodyPr wrap="square" rtlCol="0">
            <a:spAutoFit/>
          </a:bodyPr>
          <a:lstStyle/>
          <a:p>
            <a:r>
              <a:rPr lang="en-US" sz="3600" dirty="0"/>
              <a:t>In Nederland </a:t>
            </a:r>
            <a:r>
              <a:rPr lang="en-US" sz="3600" dirty="0" err="1"/>
              <a:t>kennen</a:t>
            </a:r>
            <a:r>
              <a:rPr lang="en-US" sz="3600" dirty="0"/>
              <a:t> we </a:t>
            </a:r>
            <a:r>
              <a:rPr lang="en-US" sz="3600" dirty="0" err="1"/>
              <a:t>een</a:t>
            </a:r>
            <a:r>
              <a:rPr lang="en-US" sz="3600" dirty="0"/>
              <a:t> </a:t>
            </a:r>
            <a:r>
              <a:rPr lang="en-US" sz="3600" dirty="0" err="1"/>
              <a:t>rechtsvorm</a:t>
            </a:r>
            <a:r>
              <a:rPr lang="en-US" sz="3600" dirty="0"/>
              <a:t> </a:t>
            </a:r>
            <a:r>
              <a:rPr lang="en-US" sz="3600" dirty="0" err="1"/>
              <a:t>voor</a:t>
            </a:r>
            <a:r>
              <a:rPr lang="en-US" sz="3600" dirty="0"/>
              <a:t> </a:t>
            </a:r>
            <a:r>
              <a:rPr lang="en-US" sz="3600" dirty="0" err="1"/>
              <a:t>sociaal</a:t>
            </a:r>
            <a:r>
              <a:rPr lang="en-US" sz="3600" dirty="0"/>
              <a:t> impact </a:t>
            </a:r>
            <a:r>
              <a:rPr lang="en-US" sz="3600" dirty="0" err="1"/>
              <a:t>ondernemers</a:t>
            </a:r>
            <a:r>
              <a:rPr lang="en-US" sz="3600" dirty="0"/>
              <a:t> </a:t>
            </a: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6483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r>
              <a:rPr lang="en-US" sz="4800" dirty="0" err="1">
                <a:latin typeface="Verdana" panose="020B0604030504040204" pitchFamily="34" charset="0"/>
                <a:ea typeface="Verdana" panose="020B0604030504040204" pitchFamily="34" charset="0"/>
                <a:cs typeface="Verdana" panose="020B0604030504040204" pitchFamily="34" charset="0"/>
              </a:rPr>
              <a:t>Sociaal</a:t>
            </a:r>
            <a:r>
              <a:rPr lang="en-US" sz="4800" dirty="0">
                <a:latin typeface="Verdana" panose="020B0604030504040204" pitchFamily="34" charset="0"/>
                <a:ea typeface="Verdana" panose="020B0604030504040204" pitchFamily="34" charset="0"/>
                <a:cs typeface="Verdana" panose="020B0604030504040204" pitchFamily="34" charset="0"/>
              </a:rPr>
              <a:t> impact </a:t>
            </a:r>
            <a:r>
              <a:rPr lang="en-US" sz="4800" dirty="0" err="1">
                <a:latin typeface="Verdana" panose="020B0604030504040204" pitchFamily="34" charset="0"/>
                <a:ea typeface="Verdana" panose="020B0604030504040204" pitchFamily="34" charset="0"/>
                <a:cs typeface="Verdana" panose="020B0604030504040204" pitchFamily="34" charset="0"/>
              </a:rPr>
              <a:t>ondernemen</a:t>
            </a:r>
            <a:r>
              <a:rPr lang="en-US" sz="4800" dirty="0">
                <a:latin typeface="Verdana" panose="020B0604030504040204" pitchFamily="34" charset="0"/>
                <a:ea typeface="Verdana" panose="020B0604030504040204" pitchFamily="34" charset="0"/>
                <a:cs typeface="Verdana" panose="020B0604030504040204" pitchFamily="34" charset="0"/>
              </a:rPr>
              <a:t> </a:t>
            </a:r>
            <a:r>
              <a:rPr lang="en-US" sz="4800" dirty="0" err="1">
                <a:latin typeface="Verdana" panose="020B0604030504040204" pitchFamily="34" charset="0"/>
                <a:ea typeface="Verdana" panose="020B0604030504040204" pitchFamily="34" charset="0"/>
                <a:cs typeface="Verdana" panose="020B0604030504040204" pitchFamily="34" charset="0"/>
              </a:rPr>
              <a:t>gaat</a:t>
            </a:r>
            <a:r>
              <a:rPr lang="en-US" sz="4800" dirty="0">
                <a:latin typeface="Verdana" panose="020B0604030504040204" pitchFamily="34" charset="0"/>
                <a:ea typeface="Verdana" panose="020B0604030504040204" pitchFamily="34" charset="0"/>
                <a:cs typeface="Verdana" panose="020B0604030504040204" pitchFamily="34" charset="0"/>
              </a:rPr>
              <a:t> over </a:t>
            </a:r>
            <a:r>
              <a:rPr lang="en-US" sz="4800" dirty="0" err="1">
                <a:latin typeface="Verdana" panose="020B0604030504040204" pitchFamily="34" charset="0"/>
                <a:ea typeface="Verdana" panose="020B0604030504040204" pitchFamily="34" charset="0"/>
                <a:cs typeface="Verdana" panose="020B0604030504040204" pitchFamily="34" charset="0"/>
              </a:rPr>
              <a:t>arbeidsinclusiviteit</a:t>
            </a:r>
            <a:r>
              <a:rPr lang="en-US" sz="4800" dirty="0">
                <a:latin typeface="Verdana" panose="020B0604030504040204" pitchFamily="34" charset="0"/>
                <a:ea typeface="Verdana" panose="020B0604030504040204" pitchFamily="34" charset="0"/>
                <a:cs typeface="Verdana" panose="020B0604030504040204" pitchFamily="34" charset="0"/>
              </a:rPr>
              <a:t> </a:t>
            </a:r>
          </a:p>
        </p:txBody>
      </p:sp>
      <p:pic>
        <p:nvPicPr>
          <p:cNvPr id="3" name="Afbeelding 2"/>
          <p:cNvPicPr>
            <a:picLocks noChangeAspect="1"/>
          </p:cNvPicPr>
          <p:nvPr/>
        </p:nvPicPr>
        <p:blipFill>
          <a:blip r:embed="rId5"/>
          <a:stretch>
            <a:fillRect/>
          </a:stretch>
        </p:blipFill>
        <p:spPr>
          <a:xfrm>
            <a:off x="-1" y="0"/>
            <a:ext cx="12297103" cy="8198068"/>
          </a:xfrm>
          <a:prstGeom prst="rect">
            <a:avLst/>
          </a:prstGeom>
        </p:spPr>
      </p:pic>
    </p:spTree>
    <p:extLst>
      <p:ext uri="{BB962C8B-B14F-4D97-AF65-F5344CB8AC3E}">
        <p14:creationId xmlns:p14="http://schemas.microsoft.com/office/powerpoint/2010/main" val="14534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537855" cy="6858000"/>
          </a:xfrm>
        </p:spPr>
      </p:pic>
      <p:sp>
        <p:nvSpPr>
          <p:cNvPr id="6" name="Titel 1"/>
          <p:cNvSpPr>
            <a:spLocks noGrp="1"/>
          </p:cNvSpPr>
          <p:nvPr>
            <p:ph type="title"/>
          </p:nvPr>
        </p:nvSpPr>
        <p:spPr>
          <a:xfrm>
            <a:off x="1676400" y="124056"/>
            <a:ext cx="10316308" cy="1325563"/>
          </a:xfrm>
        </p:spPr>
        <p:txBody>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Kidzstore  linkje hier</a:t>
            </a:r>
          </a:p>
        </p:txBody>
      </p:sp>
      <p:sp>
        <p:nvSpPr>
          <p:cNvPr id="3" name="Tekstvak 2"/>
          <p:cNvSpPr txBox="1"/>
          <p:nvPr/>
        </p:nvSpPr>
        <p:spPr>
          <a:xfrm>
            <a:off x="5685183" y="628153"/>
            <a:ext cx="45719" cy="369332"/>
          </a:xfrm>
          <a:prstGeom prst="rect">
            <a:avLst/>
          </a:prstGeom>
          <a:noFill/>
        </p:spPr>
        <p:txBody>
          <a:bodyPr wrap="square" rtlCol="0">
            <a:spAutoFit/>
          </a:bodyPr>
          <a:lstStyle/>
          <a:p>
            <a:endParaRPr lang="nl-NL" dirty="0"/>
          </a:p>
        </p:txBody>
      </p:sp>
      <p:sp>
        <p:nvSpPr>
          <p:cNvPr id="8" name="AutoShape 2" descr="G32 en sociaal ondernemersch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1559" y="57896"/>
            <a:ext cx="9268289" cy="6800104"/>
          </a:xfrm>
          <a:prstGeom prst="rect">
            <a:avLst/>
          </a:prstGeom>
        </p:spPr>
      </p:pic>
      <p:pic>
        <p:nvPicPr>
          <p:cNvPr id="7" name="Afbeelding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73556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537855" cy="6858000"/>
          </a:xfrm>
        </p:spPr>
      </p:pic>
      <p:sp>
        <p:nvSpPr>
          <p:cNvPr id="6" name="Titel 1"/>
          <p:cNvSpPr>
            <a:spLocks noGrp="1"/>
          </p:cNvSpPr>
          <p:nvPr>
            <p:ph type="title"/>
          </p:nvPr>
        </p:nvSpPr>
        <p:spPr>
          <a:xfrm>
            <a:off x="1676400" y="124056"/>
            <a:ext cx="10316308" cy="1325563"/>
          </a:xfrm>
        </p:spPr>
        <p:txBody>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Kidzstore  linkje hier</a:t>
            </a:r>
          </a:p>
        </p:txBody>
      </p:sp>
      <p:sp>
        <p:nvSpPr>
          <p:cNvPr id="3" name="Tekstvak 2"/>
          <p:cNvSpPr txBox="1"/>
          <p:nvPr/>
        </p:nvSpPr>
        <p:spPr>
          <a:xfrm>
            <a:off x="5685183" y="628153"/>
            <a:ext cx="45719" cy="369332"/>
          </a:xfrm>
          <a:prstGeom prst="rect">
            <a:avLst/>
          </a:prstGeom>
          <a:noFill/>
        </p:spPr>
        <p:txBody>
          <a:bodyPr wrap="square" rtlCol="0">
            <a:spAutoFit/>
          </a:bodyPr>
          <a:lstStyle/>
          <a:p>
            <a:endParaRPr lang="nl-NL" dirty="0"/>
          </a:p>
        </p:txBody>
      </p:sp>
      <p:sp>
        <p:nvSpPr>
          <p:cNvPr id="7" name="Tekstvak 6"/>
          <p:cNvSpPr txBox="1"/>
          <p:nvPr/>
        </p:nvSpPr>
        <p:spPr>
          <a:xfrm>
            <a:off x="8632630" y="4960556"/>
            <a:ext cx="3276427" cy="523220"/>
          </a:xfrm>
          <a:prstGeom prst="rect">
            <a:avLst/>
          </a:prstGeom>
          <a:noFill/>
        </p:spPr>
        <p:txBody>
          <a:bodyPr wrap="square" rtlCol="0">
            <a:spAutoFit/>
          </a:bodyPr>
          <a:lstStyle/>
          <a:p>
            <a:r>
              <a:rPr lang="nl-NL" sz="2800" dirty="0">
                <a:solidFill>
                  <a:srgbClr val="575756"/>
                </a:solidFill>
                <a:latin typeface="Verdana" panose="020B0604030504040204" pitchFamily="34" charset="0"/>
                <a:ea typeface="Verdana" panose="020B0604030504040204" pitchFamily="34" charset="0"/>
              </a:rPr>
              <a:t>5 principes</a:t>
            </a:r>
          </a:p>
        </p:txBody>
      </p:sp>
      <p:pic>
        <p:nvPicPr>
          <p:cNvPr id="9"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8073" y="1449619"/>
            <a:ext cx="3401863" cy="3377477"/>
          </a:xfrm>
          <a:prstGeom prst="rect">
            <a:avLst/>
          </a:prstGeom>
        </p:spPr>
      </p:pic>
      <p:pic>
        <p:nvPicPr>
          <p:cNvPr id="2050" name="Picture 2" descr="Home : Code Sociale Onderneming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4839" y="2290762"/>
            <a:ext cx="42862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5773" y="550026"/>
            <a:ext cx="10400677" cy="5310124"/>
          </a:xfrm>
          <a:prstGeom prst="rect">
            <a:avLst/>
          </a:prstGeom>
        </p:spPr>
      </p:pic>
      <p:pic>
        <p:nvPicPr>
          <p:cNvPr id="5" name="Afbeelding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4585" y="4910783"/>
            <a:ext cx="1822862" cy="902286"/>
          </a:xfrm>
          <a:prstGeom prst="rect">
            <a:avLst/>
          </a:prstGeom>
        </p:spPr>
      </p:pic>
      <p:pic>
        <p:nvPicPr>
          <p:cNvPr id="10" name="Afbeelding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16028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13" name="Afbeelding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994" y="4532339"/>
            <a:ext cx="2938527" cy="1566808"/>
          </a:xfrm>
          <a:prstGeom prst="rect">
            <a:avLst/>
          </a:prstGeom>
        </p:spPr>
      </p:pic>
      <p:pic>
        <p:nvPicPr>
          <p:cNvPr id="4" name="Tijdelijke aanduiding voor inhoud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0" y="0"/>
            <a:ext cx="1537855" cy="6858000"/>
          </a:xfr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8632" y="1985440"/>
            <a:ext cx="1732396" cy="1732396"/>
          </a:xfrm>
          <a:prstGeom prst="rect">
            <a:avLst/>
          </a:prstGeom>
        </p:spPr>
      </p:pic>
      <p:pic>
        <p:nvPicPr>
          <p:cNvPr id="8" name="Afbeelding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01310" y="4532339"/>
            <a:ext cx="1959718" cy="1358959"/>
          </a:xfrm>
          <a:prstGeom prst="rect">
            <a:avLst/>
          </a:prstGeom>
        </p:spPr>
      </p:pic>
      <p:pic>
        <p:nvPicPr>
          <p:cNvPr id="10" name="Afbeelding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33252" y="1919511"/>
            <a:ext cx="1306009" cy="1798325"/>
          </a:xfrm>
          <a:prstGeom prst="rect">
            <a:avLst/>
          </a:prstGeo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t>
            </a:r>
            <a:r>
              <a:rPr lang="en-US"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erkenning</a:t>
            </a:r>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Wolkvormig bijschrift 13"/>
          <p:cNvSpPr/>
          <p:nvPr/>
        </p:nvSpPr>
        <p:spPr>
          <a:xfrm>
            <a:off x="5172171" y="3717836"/>
            <a:ext cx="3103863" cy="2026005"/>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Verdana" panose="020B0604030504040204" pitchFamily="34" charset="0"/>
                <a:ea typeface="Verdana" panose="020B0604030504040204" pitchFamily="34" charset="0"/>
              </a:rPr>
              <a:t>BV-M</a:t>
            </a:r>
            <a:endParaRPr lang="nl-NL" sz="3600" dirty="0">
              <a:solidFill>
                <a:schemeClr val="tx1"/>
              </a:solidFill>
              <a:latin typeface="Verdana" panose="020B0604030504040204" pitchFamily="34" charset="0"/>
              <a:ea typeface="Verdana" panose="020B0604030504040204" pitchFamily="34" charset="0"/>
            </a:endParaRPr>
          </a:p>
        </p:txBody>
      </p:sp>
      <p:pic>
        <p:nvPicPr>
          <p:cNvPr id="11" name="Afbeelding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pic>
        <p:nvPicPr>
          <p:cNvPr id="2" name="Afbeelding 1"/>
          <p:cNvPicPr>
            <a:picLocks noChangeAspect="1"/>
          </p:cNvPicPr>
          <p:nvPr/>
        </p:nvPicPr>
        <p:blipFill>
          <a:blip r:embed="rId10"/>
          <a:stretch>
            <a:fillRect/>
          </a:stretch>
        </p:blipFill>
        <p:spPr>
          <a:xfrm>
            <a:off x="5963758" y="1719121"/>
            <a:ext cx="2150374" cy="1075187"/>
          </a:xfrm>
          <a:prstGeom prst="rect">
            <a:avLst/>
          </a:prstGeom>
        </p:spPr>
      </p:pic>
      <p:pic>
        <p:nvPicPr>
          <p:cNvPr id="3" name="Afbeelding 2"/>
          <p:cNvPicPr>
            <a:picLocks noChangeAspect="1"/>
          </p:cNvPicPr>
          <p:nvPr/>
        </p:nvPicPr>
        <p:blipFill>
          <a:blip r:embed="rId11"/>
          <a:stretch>
            <a:fillRect/>
          </a:stretch>
        </p:blipFill>
        <p:spPr>
          <a:xfrm>
            <a:off x="4379701" y="1556157"/>
            <a:ext cx="1584939" cy="1584939"/>
          </a:xfrm>
          <a:prstGeom prst="rect">
            <a:avLst/>
          </a:prstGeom>
        </p:spPr>
      </p:pic>
    </p:spTree>
    <p:extLst>
      <p:ext uri="{BB962C8B-B14F-4D97-AF65-F5344CB8AC3E}">
        <p14:creationId xmlns:p14="http://schemas.microsoft.com/office/powerpoint/2010/main" val="7737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1"/>
            <a:ext cx="12192000" cy="6858001"/>
          </a:xfrm>
        </p:spPr>
      </p:pic>
      <p:sp>
        <p:nvSpPr>
          <p:cNvPr id="2" name="Titel 1"/>
          <p:cNvSpPr>
            <a:spLocks noGrp="1"/>
          </p:cNvSpPr>
          <p:nvPr>
            <p:ph type="title"/>
          </p:nvPr>
        </p:nvSpPr>
        <p:spPr>
          <a:xfrm>
            <a:off x="1676400" y="108271"/>
            <a:ext cx="10316308" cy="1230925"/>
          </a:xfrm>
        </p:spPr>
        <p:txBody>
          <a:bodyPr>
            <a:normAutofit/>
          </a:bodyPr>
          <a:lstStyle/>
          <a:p>
            <a:r>
              <a:rPr lang="en-US" sz="4000" dirty="0">
                <a:solidFill>
                  <a:srgbClr val="575756"/>
                </a:solidFill>
                <a:latin typeface="Verdana" panose="020B0604030504040204" pitchFamily="34" charset="0"/>
                <a:ea typeface="Verdana" panose="020B0604030504040204" pitchFamily="34" charset="0"/>
                <a:cs typeface="Verdana" panose="020B0604030504040204" pitchFamily="34" charset="0"/>
              </a:rPr>
              <a:t>Hoe </a:t>
            </a:r>
            <a:r>
              <a:rPr lang="en-US"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draagt</a:t>
            </a:r>
            <a:r>
              <a:rPr lang="en-US" sz="4000" dirty="0">
                <a:solidFill>
                  <a:srgbClr val="575756"/>
                </a:solidFill>
                <a:latin typeface="Verdana" panose="020B0604030504040204" pitchFamily="34" charset="0"/>
                <a:ea typeface="Verdana" panose="020B0604030504040204" pitchFamily="34" charset="0"/>
                <a:cs typeface="Verdana" panose="020B0604030504040204" pitchFamily="34" charset="0"/>
              </a:rPr>
              <a:t> SIO nu </a:t>
            </a:r>
            <a:r>
              <a:rPr lang="en-US"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bij</a:t>
            </a:r>
            <a:r>
              <a:rPr lang="en-US" sz="4000" dirty="0">
                <a:solidFill>
                  <a:srgbClr val="575756"/>
                </a:solidFill>
                <a:latin typeface="Verdana" panose="020B0604030504040204" pitchFamily="34" charset="0"/>
                <a:ea typeface="Verdana" panose="020B0604030504040204" pitchFamily="34" charset="0"/>
                <a:cs typeface="Verdana" panose="020B0604030504040204" pitchFamily="34" charset="0"/>
              </a:rPr>
              <a:t> </a:t>
            </a:r>
            <a:r>
              <a:rPr lang="en-US"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aan</a:t>
            </a:r>
            <a:r>
              <a:rPr lang="en-US" sz="4000" dirty="0">
                <a:solidFill>
                  <a:srgbClr val="575756"/>
                </a:solidFill>
                <a:latin typeface="Verdana" panose="020B0604030504040204" pitchFamily="34" charset="0"/>
                <a:ea typeface="Verdana" panose="020B0604030504040204" pitchFamily="34" charset="0"/>
                <a:cs typeface="Verdana" panose="020B0604030504040204" pitchFamily="34" charset="0"/>
              </a:rPr>
              <a:t> </a:t>
            </a:r>
            <a:r>
              <a:rPr lang="en-US"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succes</a:t>
            </a:r>
            <a:r>
              <a:rPr lang="en-US" sz="4000" dirty="0">
                <a:solidFill>
                  <a:srgbClr val="575756"/>
                </a:solidFill>
                <a:latin typeface="Verdana" panose="020B0604030504040204" pitchFamily="34" charset="0"/>
                <a:ea typeface="Verdana" panose="020B0604030504040204" pitchFamily="34" charset="0"/>
                <a:cs typeface="Verdana" panose="020B0604030504040204" pitchFamily="34" charset="0"/>
              </a:rPr>
              <a:t>?</a:t>
            </a:r>
            <a:endPar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3" name="Tekstvak 2"/>
          <p:cNvSpPr txBox="1"/>
          <p:nvPr/>
        </p:nvSpPr>
        <p:spPr>
          <a:xfrm>
            <a:off x="1775637" y="1573619"/>
            <a:ext cx="8250865" cy="4678204"/>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rPr>
              <a:t>Niet alleen winst voor bedrijf maar ook voor de samenleving! </a:t>
            </a:r>
          </a:p>
          <a:p>
            <a:endParaRPr lang="nl-NL" sz="2000" dirty="0">
              <a:latin typeface="Verdana" panose="020B0604030504040204" pitchFamily="34" charset="0"/>
              <a:ea typeface="Verdana" panose="020B0604030504040204" pitchFamily="34" charset="0"/>
            </a:endParaRPr>
          </a:p>
          <a:p>
            <a:pPr marL="285750" indent="-285750">
              <a:buFontTx/>
              <a:buChar char="-"/>
            </a:pPr>
            <a:r>
              <a:rPr lang="nl-NL" sz="2000" dirty="0">
                <a:latin typeface="Verdana" panose="020B0604030504040204" pitchFamily="34" charset="0"/>
                <a:ea typeface="Verdana" panose="020B0604030504040204" pitchFamily="34" charset="0"/>
              </a:rPr>
              <a:t>Een aantrekkelijke werkgever met een duidelijke missie (versterken imago)</a:t>
            </a:r>
          </a:p>
          <a:p>
            <a:pPr marL="285750" indent="-285750">
              <a:buFontTx/>
              <a:buChar char="-"/>
            </a:pPr>
            <a:r>
              <a:rPr lang="nl-NL" sz="2000" dirty="0">
                <a:latin typeface="Verdana" panose="020B0604030504040204" pitchFamily="34" charset="0"/>
                <a:ea typeface="Verdana" panose="020B0604030504040204" pitchFamily="34" charset="0"/>
              </a:rPr>
              <a:t>Positieve klantbeleving – nieuwe klanten</a:t>
            </a:r>
          </a:p>
          <a:p>
            <a:pPr marL="285750" indent="-285750">
              <a:buFontTx/>
              <a:buChar char="-"/>
            </a:pPr>
            <a:r>
              <a:rPr lang="nl-NL" sz="2000" dirty="0">
                <a:latin typeface="Verdana" panose="020B0604030504040204" pitchFamily="34" charset="0"/>
                <a:ea typeface="Verdana" panose="020B0604030504040204" pitchFamily="34" charset="0"/>
              </a:rPr>
              <a:t>Concrete bijdrage aan een volhoudbare wereld </a:t>
            </a:r>
          </a:p>
          <a:p>
            <a:pPr marL="285750" indent="-285750">
              <a:buFontTx/>
              <a:buChar char="-"/>
            </a:pPr>
            <a:r>
              <a:rPr lang="nl-NL" sz="2000" dirty="0">
                <a:latin typeface="Verdana" panose="020B0604030504040204" pitchFamily="34" charset="0"/>
                <a:ea typeface="Verdana" panose="020B0604030504040204" pitchFamily="34" charset="0"/>
              </a:rPr>
              <a:t>Bijdragen aan een meer inclusieve samenleving</a:t>
            </a:r>
          </a:p>
          <a:p>
            <a:pPr marL="285750" indent="-285750">
              <a:buFontTx/>
              <a:buChar char="-"/>
            </a:pPr>
            <a:r>
              <a:rPr lang="nl-NL" sz="2000" dirty="0">
                <a:latin typeface="Verdana" panose="020B0604030504040204" pitchFamily="34" charset="0"/>
                <a:ea typeface="Verdana" panose="020B0604030504040204" pitchFamily="34" charset="0"/>
              </a:rPr>
              <a:t>Mogelijkheden voor certificaten, subsidies en social finance</a:t>
            </a:r>
          </a:p>
          <a:p>
            <a:pPr marL="285750" indent="-285750">
              <a:buFontTx/>
              <a:buChar char="-"/>
            </a:pPr>
            <a:r>
              <a:rPr lang="nl-NL" sz="2000" dirty="0">
                <a:latin typeface="Verdana" panose="020B0604030504040204" pitchFamily="34" charset="0"/>
                <a:ea typeface="Verdana" panose="020B0604030504040204" pitchFamily="34" charset="0"/>
              </a:rPr>
              <a:t>Voldoen aan aanbestedingseisen (new business?) en nieuwe Europese wet- en regelgeving </a:t>
            </a:r>
          </a:p>
          <a:p>
            <a:pPr marL="285750" indent="-285750">
              <a:buFontTx/>
              <a:buChar char="-"/>
            </a:pPr>
            <a:r>
              <a:rPr lang="nl-NL" sz="2000" dirty="0">
                <a:latin typeface="Verdana" panose="020B0604030504040204" pitchFamily="34" charset="0"/>
                <a:ea typeface="Verdana" panose="020B0604030504040204" pitchFamily="34" charset="0"/>
              </a:rPr>
              <a:t>Nieuwe kennis en nieuwe netwerken</a:t>
            </a:r>
          </a:p>
          <a:p>
            <a:endParaRPr lang="nl-NL" sz="2000" dirty="0">
              <a:latin typeface="Verdana" panose="020B0604030504040204" pitchFamily="34" charset="0"/>
              <a:ea typeface="Verdana" panose="020B0604030504040204" pitchFamily="34" charset="0"/>
            </a:endParaRPr>
          </a:p>
          <a:p>
            <a:r>
              <a:rPr lang="nl-NL" sz="2000" dirty="0">
                <a:latin typeface="Verdana" panose="020B0604030504040204" pitchFamily="34" charset="0"/>
                <a:ea typeface="Verdana" panose="020B0604030504040204" pitchFamily="34" charset="0"/>
              </a:rPr>
              <a:t>SIO zorgt voor een toekomstbestendige onderneming! </a:t>
            </a:r>
          </a:p>
          <a:p>
            <a:endParaRPr lang="nl-NL" sz="2000" dirty="0">
              <a:latin typeface="Verdana" panose="020B0604030504040204" pitchFamily="34" charset="0"/>
              <a:ea typeface="Verdana" panose="020B0604030504040204" pitchFamily="34" charset="0"/>
            </a:endParaRPr>
          </a:p>
          <a:p>
            <a:r>
              <a:rPr lang="nl-NL" dirty="0"/>
              <a:t> </a:t>
            </a:r>
          </a:p>
        </p:txBody>
      </p:sp>
    </p:spTree>
    <p:extLst>
      <p:ext uri="{BB962C8B-B14F-4D97-AF65-F5344CB8AC3E}">
        <p14:creationId xmlns:p14="http://schemas.microsoft.com/office/powerpoint/2010/main" val="126032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1676401" y="2932386"/>
            <a:ext cx="9422524" cy="1323439"/>
          </a:xfrm>
          <a:prstGeom prst="rect">
            <a:avLst/>
          </a:prstGeom>
          <a:noFill/>
        </p:spPr>
        <p:txBody>
          <a:bodyPr wrap="square" rtlCol="0">
            <a:spAutoFit/>
          </a:bodyPr>
          <a:lstStyle/>
          <a:p>
            <a:pPr algn="ctr"/>
            <a:r>
              <a:rPr lang="nl-NL" sz="4000" dirty="0"/>
              <a:t>Sociaal impact maken door inclusief organiseren van werk</a:t>
            </a:r>
          </a:p>
        </p:txBody>
      </p:sp>
      <p:pic>
        <p:nvPicPr>
          <p:cNvPr id="7" name="Afbeelding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77356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r>
              <a:rPr lang="nl-NL" dirty="0">
                <a:solidFill>
                  <a:srgbClr val="575756"/>
                </a:solidFill>
                <a:latin typeface="Verdana" panose="020B0604030504040204" pitchFamily="34" charset="0"/>
                <a:ea typeface="Verdana" panose="020B0604030504040204" pitchFamily="34" charset="0"/>
                <a:cs typeface="Verdana" panose="020B0604030504040204" pitchFamily="34" charset="0"/>
              </a:rPr>
              <a:t>Stelling</a:t>
            </a:r>
          </a:p>
        </p:txBody>
      </p:sp>
      <p:sp>
        <p:nvSpPr>
          <p:cNvPr id="9" name="Tekstvak 8"/>
          <p:cNvSpPr txBox="1"/>
          <p:nvPr/>
        </p:nvSpPr>
        <p:spPr>
          <a:xfrm>
            <a:off x="1828800" y="2417379"/>
            <a:ext cx="7164950" cy="1323439"/>
          </a:xfrm>
          <a:prstGeom prst="rect">
            <a:avLst/>
          </a:prstGeom>
          <a:noFill/>
        </p:spPr>
        <p:txBody>
          <a:bodyPr wrap="square" rtlCol="0">
            <a:spAutoFit/>
          </a:bodyPr>
          <a:lstStyle/>
          <a:p>
            <a:pPr algn="ctr"/>
            <a:r>
              <a:rPr lang="en-US" sz="4000" dirty="0" err="1"/>
              <a:t>Sociaal</a:t>
            </a:r>
            <a:r>
              <a:rPr lang="en-US" sz="4000" dirty="0"/>
              <a:t> impact </a:t>
            </a:r>
            <a:r>
              <a:rPr lang="en-US" sz="4000" dirty="0" err="1"/>
              <a:t>ondernemen</a:t>
            </a:r>
            <a:r>
              <a:rPr lang="en-US" sz="4000" dirty="0"/>
              <a:t> </a:t>
            </a:r>
            <a:r>
              <a:rPr lang="en-US" sz="4000" dirty="0" err="1"/>
              <a:t>gaat</a:t>
            </a:r>
            <a:r>
              <a:rPr lang="en-US" sz="4000" dirty="0"/>
              <a:t> over </a:t>
            </a:r>
            <a:r>
              <a:rPr lang="en-US" sz="4000" dirty="0" err="1"/>
              <a:t>arbeidsinclusiviteit</a:t>
            </a:r>
            <a:r>
              <a:rPr lang="en-US" sz="4000" dirty="0"/>
              <a:t> </a:t>
            </a: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25414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31684"/>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1849821" y="474386"/>
            <a:ext cx="8844199" cy="707886"/>
          </a:xfrm>
          <a:prstGeom prst="rect">
            <a:avLst/>
          </a:prstGeom>
          <a:noFill/>
        </p:spPr>
        <p:txBody>
          <a:bodyPr wrap="square" rtlCol="0">
            <a:spAutoFit/>
          </a:bodyPr>
          <a:lstStyle/>
          <a:p>
            <a:r>
              <a:rPr lang="nl-NL" sz="4000" dirty="0">
                <a:latin typeface="Verdana" panose="020B0604030504040204" pitchFamily="34" charset="0"/>
                <a:ea typeface="Verdana" panose="020B0604030504040204" pitchFamily="34" charset="0"/>
              </a:rPr>
              <a:t>Diversiteit en Inclusie</a:t>
            </a:r>
          </a:p>
        </p:txBody>
      </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327872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846766" y="2843265"/>
            <a:ext cx="10037379" cy="193899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nl-NL" sz="4000" dirty="0"/>
              <a:t>Diversiteit gaat over verschil in leeftijd, </a:t>
            </a:r>
          </a:p>
          <a:p>
            <a:pPr marR="0" lvl="0" indent="0" algn="ctr" fontAlgn="auto">
              <a:lnSpc>
                <a:spcPct val="100000"/>
              </a:lnSpc>
              <a:spcBef>
                <a:spcPts val="0"/>
              </a:spcBef>
              <a:spcAft>
                <a:spcPts val="0"/>
              </a:spcAft>
              <a:buClrTx/>
              <a:buSzTx/>
              <a:buFontTx/>
              <a:buNone/>
              <a:tabLst/>
              <a:defRPr/>
            </a:pPr>
            <a:r>
              <a:rPr lang="nl-NL" sz="4000" dirty="0"/>
              <a:t>gender, huidskleur.</a:t>
            </a:r>
          </a:p>
          <a:p>
            <a:pPr marL="0" marR="0" lvl="0" indent="0" defTabSz="914400" eaLnBrk="1" fontAlgn="auto" latinLnBrk="0" hangingPunct="1">
              <a:lnSpc>
                <a:spcPct val="100000"/>
              </a:lnSpc>
              <a:spcBef>
                <a:spcPts val="0"/>
              </a:spcBef>
              <a:spcAft>
                <a:spcPts val="0"/>
              </a:spcAft>
              <a:buClrTx/>
              <a:buSzTx/>
              <a:buFontTx/>
              <a:buNone/>
              <a:tabLst/>
              <a:defRPr/>
            </a:pPr>
            <a:r>
              <a:rPr lang="nl-NL" sz="4000" dirty="0"/>
              <a:t> </a:t>
            </a:r>
          </a:p>
        </p:txBody>
      </p:sp>
      <p:sp>
        <p:nvSpPr>
          <p:cNvPr id="6" name="Tekstvak 5"/>
          <p:cNvSpPr txBox="1"/>
          <p:nvPr/>
        </p:nvSpPr>
        <p:spPr>
          <a:xfrm>
            <a:off x="1849821" y="474386"/>
            <a:ext cx="6306207" cy="707886"/>
          </a:xfrm>
          <a:prstGeom prst="rect">
            <a:avLst/>
          </a:prstGeom>
          <a:noFill/>
        </p:spPr>
        <p:txBody>
          <a:bodyPr wrap="square" rtlCol="0">
            <a:spAutoFit/>
          </a:bodyPr>
          <a:lstStyle/>
          <a:p>
            <a:r>
              <a:rPr lang="nl-NL" sz="4000" dirty="0">
                <a:latin typeface="Verdana" panose="020B0604030504040204" pitchFamily="34" charset="0"/>
                <a:ea typeface="Verdana" panose="020B0604030504040204" pitchFamily="34" charset="0"/>
              </a:rPr>
              <a:t>Stelling</a:t>
            </a:r>
          </a:p>
        </p:txBody>
      </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20584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Sociaal</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impact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ondernemen</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gaat</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over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arbeidsinclusiviteit</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pic>
        <p:nvPicPr>
          <p:cNvPr id="3" name="Afbeelding 2"/>
          <p:cNvPicPr>
            <a:picLocks noChangeAspect="1"/>
          </p:cNvPicPr>
          <p:nvPr/>
        </p:nvPicPr>
        <p:blipFill>
          <a:blip r:embed="rId5"/>
          <a:stretch>
            <a:fillRect/>
          </a:stretch>
        </p:blipFill>
        <p:spPr>
          <a:xfrm>
            <a:off x="-1" y="0"/>
            <a:ext cx="12297103" cy="8198068"/>
          </a:xfrm>
          <a:prstGeom prst="rect">
            <a:avLst/>
          </a:prstGeom>
        </p:spPr>
      </p:pic>
    </p:spTree>
    <p:extLst>
      <p:ext uri="{BB962C8B-B14F-4D97-AF65-F5344CB8AC3E}">
        <p14:creationId xmlns:p14="http://schemas.microsoft.com/office/powerpoint/2010/main" val="383767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3870" y="1846225"/>
            <a:ext cx="7663187" cy="4666881"/>
          </a:xfrm>
          <a:prstGeom prst="rect">
            <a:avLst/>
          </a:prstGeom>
        </p:spPr>
      </p:pic>
      <p:sp>
        <p:nvSpPr>
          <p:cNvPr id="6" name="Tekstvak 5"/>
          <p:cNvSpPr txBox="1"/>
          <p:nvPr/>
        </p:nvSpPr>
        <p:spPr>
          <a:xfrm>
            <a:off x="1796902" y="520662"/>
            <a:ext cx="2805896" cy="707886"/>
          </a:xfrm>
          <a:prstGeom prst="rect">
            <a:avLst/>
          </a:prstGeom>
          <a:noFill/>
        </p:spPr>
        <p:txBody>
          <a:bodyPr wrap="non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Diversiteit</a:t>
            </a:r>
          </a:p>
        </p:txBody>
      </p:sp>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104493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1796902" y="520662"/>
            <a:ext cx="2175596" cy="707886"/>
          </a:xfrm>
          <a:prstGeom prst="rect">
            <a:avLst/>
          </a:prstGeom>
          <a:noFill/>
        </p:spPr>
        <p:txBody>
          <a:bodyPr wrap="non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Inclusie</a:t>
            </a:r>
          </a:p>
        </p:txBody>
      </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9" name="Rechthoek 8"/>
          <p:cNvSpPr/>
          <p:nvPr/>
        </p:nvSpPr>
        <p:spPr>
          <a:xfrm>
            <a:off x="1796902" y="2449831"/>
            <a:ext cx="10037379" cy="3785652"/>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nl-NL" sz="4000" b="1" dirty="0"/>
              <a:t>Diversiteit</a:t>
            </a:r>
            <a:r>
              <a:rPr lang="nl-NL" sz="4000" dirty="0"/>
              <a:t> gaat over alle zichtbare en alle onzichtbare verschillen. </a:t>
            </a:r>
          </a:p>
          <a:p>
            <a:pPr marR="0" lvl="0" indent="0" fontAlgn="auto">
              <a:lnSpc>
                <a:spcPct val="100000"/>
              </a:lnSpc>
              <a:spcBef>
                <a:spcPts val="0"/>
              </a:spcBef>
              <a:spcAft>
                <a:spcPts val="0"/>
              </a:spcAft>
              <a:buClrTx/>
              <a:buSzTx/>
              <a:buFontTx/>
              <a:buNone/>
              <a:tabLst/>
              <a:defRPr/>
            </a:pPr>
            <a:r>
              <a:rPr lang="nl-NL" sz="4000" dirty="0"/>
              <a:t> </a:t>
            </a:r>
          </a:p>
          <a:p>
            <a:pPr marR="0" lvl="0" indent="0" fontAlgn="auto">
              <a:lnSpc>
                <a:spcPct val="100000"/>
              </a:lnSpc>
              <a:spcBef>
                <a:spcPts val="0"/>
              </a:spcBef>
              <a:spcAft>
                <a:spcPts val="0"/>
              </a:spcAft>
              <a:buClrTx/>
              <a:buSzTx/>
              <a:buFontTx/>
              <a:buNone/>
              <a:tabLst/>
              <a:defRPr/>
            </a:pPr>
            <a:r>
              <a:rPr lang="nl-NL" sz="4000" b="1" dirty="0"/>
              <a:t>Inclusie</a:t>
            </a:r>
            <a:r>
              <a:rPr lang="nl-NL" sz="4000" dirty="0"/>
              <a:t> gaat over hoe je omgaat met die verschillen</a:t>
            </a:r>
          </a:p>
          <a:p>
            <a:pPr marL="0" marR="0" lvl="0" indent="0" defTabSz="914400" eaLnBrk="1" fontAlgn="auto" latinLnBrk="0" hangingPunct="1">
              <a:lnSpc>
                <a:spcPct val="100000"/>
              </a:lnSpc>
              <a:spcBef>
                <a:spcPts val="0"/>
              </a:spcBef>
              <a:spcAft>
                <a:spcPts val="0"/>
              </a:spcAft>
              <a:buClrTx/>
              <a:buSzTx/>
              <a:buFontTx/>
              <a:buNone/>
              <a:tabLst/>
              <a:defRPr/>
            </a:pPr>
            <a:r>
              <a:rPr lang="nl-NL" sz="4000" dirty="0"/>
              <a:t> </a:t>
            </a:r>
          </a:p>
        </p:txBody>
      </p:sp>
    </p:spTree>
    <p:extLst>
      <p:ext uri="{BB962C8B-B14F-4D97-AF65-F5344CB8AC3E}">
        <p14:creationId xmlns:p14="http://schemas.microsoft.com/office/powerpoint/2010/main" val="149288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1849821" y="474386"/>
            <a:ext cx="6306207"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Stelling</a:t>
            </a:r>
          </a:p>
        </p:txBody>
      </p:sp>
      <p:sp>
        <p:nvSpPr>
          <p:cNvPr id="8" name="Rechthoek 7"/>
          <p:cNvSpPr/>
          <p:nvPr/>
        </p:nvSpPr>
        <p:spPr>
          <a:xfrm>
            <a:off x="1880947" y="2387438"/>
            <a:ext cx="10006253" cy="2554545"/>
          </a:xfrm>
          <a:prstGeom prst="rect">
            <a:avLst/>
          </a:prstGeom>
        </p:spPr>
        <p:txBody>
          <a:bodyPr wrap="square">
            <a:spAutoFit/>
          </a:bodyPr>
          <a:lstStyle/>
          <a:p>
            <a:pPr>
              <a:defRPr/>
            </a:pPr>
            <a:r>
              <a:rPr lang="nl-NL" sz="4000" dirty="0"/>
              <a:t>Een inclusieve arbeidsorganisatie zorgt voor meer klanten, een hogere medewerkerstevredenheid én  klanttevredenheid</a:t>
            </a:r>
          </a:p>
        </p:txBody>
      </p:sp>
      <p:pic>
        <p:nvPicPr>
          <p:cNvPr id="9" name="Afbeelding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507941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r>
              <a:rPr lang="en-US" sz="4800" dirty="0" err="1">
                <a:latin typeface="Verdana" panose="020B0604030504040204" pitchFamily="34" charset="0"/>
                <a:ea typeface="Verdana" panose="020B0604030504040204" pitchFamily="34" charset="0"/>
                <a:cs typeface="Verdana" panose="020B0604030504040204" pitchFamily="34" charset="0"/>
              </a:rPr>
              <a:t>Sociaal</a:t>
            </a:r>
            <a:r>
              <a:rPr lang="en-US" sz="4800" dirty="0">
                <a:latin typeface="Verdana" panose="020B0604030504040204" pitchFamily="34" charset="0"/>
                <a:ea typeface="Verdana" panose="020B0604030504040204" pitchFamily="34" charset="0"/>
                <a:cs typeface="Verdana" panose="020B0604030504040204" pitchFamily="34" charset="0"/>
              </a:rPr>
              <a:t> impact </a:t>
            </a:r>
            <a:r>
              <a:rPr lang="en-US" sz="4800" dirty="0" err="1">
                <a:latin typeface="Verdana" panose="020B0604030504040204" pitchFamily="34" charset="0"/>
                <a:ea typeface="Verdana" panose="020B0604030504040204" pitchFamily="34" charset="0"/>
                <a:cs typeface="Verdana" panose="020B0604030504040204" pitchFamily="34" charset="0"/>
              </a:rPr>
              <a:t>ondernemen</a:t>
            </a:r>
            <a:r>
              <a:rPr lang="en-US" sz="4800" dirty="0">
                <a:latin typeface="Verdana" panose="020B0604030504040204" pitchFamily="34" charset="0"/>
                <a:ea typeface="Verdana" panose="020B0604030504040204" pitchFamily="34" charset="0"/>
                <a:cs typeface="Verdana" panose="020B0604030504040204" pitchFamily="34" charset="0"/>
              </a:rPr>
              <a:t> </a:t>
            </a:r>
            <a:r>
              <a:rPr lang="en-US" sz="4800" dirty="0" err="1">
                <a:latin typeface="Verdana" panose="020B0604030504040204" pitchFamily="34" charset="0"/>
                <a:ea typeface="Verdana" panose="020B0604030504040204" pitchFamily="34" charset="0"/>
                <a:cs typeface="Verdana" panose="020B0604030504040204" pitchFamily="34" charset="0"/>
              </a:rPr>
              <a:t>gaat</a:t>
            </a:r>
            <a:r>
              <a:rPr lang="en-US" sz="4800" dirty="0">
                <a:latin typeface="Verdana" panose="020B0604030504040204" pitchFamily="34" charset="0"/>
                <a:ea typeface="Verdana" panose="020B0604030504040204" pitchFamily="34" charset="0"/>
                <a:cs typeface="Verdana" panose="020B0604030504040204" pitchFamily="34" charset="0"/>
              </a:rPr>
              <a:t> over </a:t>
            </a:r>
            <a:r>
              <a:rPr lang="en-US" sz="4800" dirty="0" err="1">
                <a:latin typeface="Verdana" panose="020B0604030504040204" pitchFamily="34" charset="0"/>
                <a:ea typeface="Verdana" panose="020B0604030504040204" pitchFamily="34" charset="0"/>
                <a:cs typeface="Verdana" panose="020B0604030504040204" pitchFamily="34" charset="0"/>
              </a:rPr>
              <a:t>arbeidsinclusiviteit</a:t>
            </a:r>
            <a:r>
              <a:rPr lang="en-US" sz="4800" dirty="0">
                <a:latin typeface="Verdana" panose="020B0604030504040204" pitchFamily="34" charset="0"/>
                <a:ea typeface="Verdana" panose="020B0604030504040204" pitchFamily="34" charset="0"/>
                <a:cs typeface="Verdana" panose="020B0604030504040204" pitchFamily="34" charset="0"/>
              </a:rPr>
              <a:t> </a:t>
            </a:r>
          </a:p>
        </p:txBody>
      </p:sp>
      <p:pic>
        <p:nvPicPr>
          <p:cNvPr id="6" name="Afbeelding 5"/>
          <p:cNvPicPr>
            <a:picLocks noChangeAspect="1"/>
          </p:cNvPicPr>
          <p:nvPr/>
        </p:nvPicPr>
        <p:blipFill>
          <a:blip r:embed="rId5"/>
          <a:stretch>
            <a:fillRect/>
          </a:stretch>
        </p:blipFill>
        <p:spPr>
          <a:xfrm>
            <a:off x="0" y="0"/>
            <a:ext cx="13158952" cy="7041931"/>
          </a:xfrm>
          <a:prstGeom prst="rect">
            <a:avLst/>
          </a:prstGeom>
        </p:spPr>
      </p:pic>
    </p:spTree>
    <p:extLst>
      <p:ext uri="{BB962C8B-B14F-4D97-AF65-F5344CB8AC3E}">
        <p14:creationId xmlns:p14="http://schemas.microsoft.com/office/powerpoint/2010/main" val="1132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1270227" y="305362"/>
            <a:ext cx="9977204" cy="707886"/>
          </a:xfrm>
          <a:prstGeom prst="rect">
            <a:avLst/>
          </a:prstGeom>
          <a:noFill/>
        </p:spPr>
        <p:txBody>
          <a:bodyPr wrap="square" rtlCol="0">
            <a:spAutoFit/>
          </a:bodyPr>
          <a:lstStyle/>
          <a:p>
            <a:r>
              <a:rPr lang="nl-NL" sz="4000" dirty="0">
                <a:latin typeface="Verdana" panose="020B0604030504040204" pitchFamily="34" charset="0"/>
                <a:ea typeface="Verdana" panose="020B0604030504040204" pitchFamily="34" charset="0"/>
              </a:rPr>
              <a:t>   </a:t>
            </a:r>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Inclusieve arbeidsorganisatie</a:t>
            </a:r>
          </a:p>
        </p:txBody>
      </p:sp>
      <p:sp>
        <p:nvSpPr>
          <p:cNvPr id="6" name="Rechthoek 5"/>
          <p:cNvSpPr/>
          <p:nvPr/>
        </p:nvSpPr>
        <p:spPr>
          <a:xfrm>
            <a:off x="1865971" y="1949056"/>
            <a:ext cx="10723756" cy="3416320"/>
          </a:xfrm>
          <a:prstGeom prst="rect">
            <a:avLst/>
          </a:prstGeom>
        </p:spPr>
        <p:txBody>
          <a:bodyPr wrap="square">
            <a:spAutoFit/>
          </a:bodyPr>
          <a:lstStyle/>
          <a:p>
            <a:pPr marL="342900" indent="-342900">
              <a:buFont typeface="Arial" panose="020B0604020202020204" pitchFamily="34" charset="0"/>
              <a:buChar char="•"/>
            </a:pPr>
            <a:r>
              <a:rPr lang="nl-NL" sz="3600" dirty="0"/>
              <a:t>stimuleert creativiteit</a:t>
            </a:r>
          </a:p>
          <a:p>
            <a:pPr marL="342900" indent="-342900">
              <a:buFont typeface="Arial" panose="020B0604020202020204" pitchFamily="34" charset="0"/>
              <a:buChar char="•"/>
            </a:pPr>
            <a:r>
              <a:rPr lang="nl-NL" sz="3600" dirty="0"/>
              <a:t>divers personeelsbestand presenteert beter </a:t>
            </a:r>
          </a:p>
          <a:p>
            <a:pPr marL="342900" indent="-342900">
              <a:buFont typeface="Arial" panose="020B0604020202020204" pitchFamily="34" charset="0"/>
              <a:buChar char="•"/>
            </a:pPr>
            <a:r>
              <a:rPr lang="nl-NL" sz="3600" dirty="0"/>
              <a:t>méér klanten en hogere klanttevredenheid</a:t>
            </a:r>
          </a:p>
          <a:p>
            <a:pPr marL="342900" indent="-342900">
              <a:buFont typeface="Arial" panose="020B0604020202020204" pitchFamily="34" charset="0"/>
              <a:buChar char="•"/>
            </a:pPr>
            <a:r>
              <a:rPr lang="nl-NL" sz="3600" dirty="0"/>
              <a:t>draagt bij aan duurzaam inzetbaarheid</a:t>
            </a:r>
          </a:p>
          <a:p>
            <a:pPr marL="342900" indent="-342900">
              <a:buFont typeface="Arial" panose="020B0604020202020204" pitchFamily="34" charset="0"/>
              <a:buChar char="•"/>
            </a:pPr>
            <a:r>
              <a:rPr lang="nl-NL" sz="3600" dirty="0"/>
              <a:t>´iedereen doet mee ´ </a:t>
            </a:r>
          </a:p>
          <a:p>
            <a:pPr marL="342900" indent="-342900">
              <a:buFont typeface="Arial" panose="020B0604020202020204" pitchFamily="34" charset="0"/>
              <a:buChar char="•"/>
            </a:pPr>
            <a:r>
              <a:rPr lang="nl-NL" sz="3600" dirty="0"/>
              <a:t>maatschappelijk impact maken </a:t>
            </a:r>
          </a:p>
        </p:txBody>
      </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95271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1735894" y="251656"/>
            <a:ext cx="8721267"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Maatschappelijke uitdagingen</a:t>
            </a: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1260" y="1781552"/>
            <a:ext cx="9520005" cy="4770305"/>
          </a:xfrm>
          <a:prstGeom prst="rect">
            <a:avLst/>
          </a:prstGeom>
        </p:spPr>
      </p:pic>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1979329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3348" y="2132868"/>
            <a:ext cx="8853905" cy="4099358"/>
          </a:xfrm>
          <a:prstGeom prst="rect">
            <a:avLst/>
          </a:prstGeom>
        </p:spPr>
      </p:pic>
      <p:sp>
        <p:nvSpPr>
          <p:cNvPr id="6" name="Tekstvak 5"/>
          <p:cNvSpPr txBox="1"/>
          <p:nvPr/>
        </p:nvSpPr>
        <p:spPr>
          <a:xfrm>
            <a:off x="1746928" y="180937"/>
            <a:ext cx="10544718"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Maatschappelijke uitdagingen</a:t>
            </a:r>
          </a:p>
        </p:txBody>
      </p:sp>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126121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r>
              <a:rPr lang="en-US" sz="4800" dirty="0" err="1">
                <a:latin typeface="Verdana" panose="020B0604030504040204" pitchFamily="34" charset="0"/>
                <a:ea typeface="Verdana" panose="020B0604030504040204" pitchFamily="34" charset="0"/>
                <a:cs typeface="Verdana" panose="020B0604030504040204" pitchFamily="34" charset="0"/>
              </a:rPr>
              <a:t>Sociaal</a:t>
            </a:r>
            <a:r>
              <a:rPr lang="en-US" sz="4800" dirty="0">
                <a:latin typeface="Verdana" panose="020B0604030504040204" pitchFamily="34" charset="0"/>
                <a:ea typeface="Verdana" panose="020B0604030504040204" pitchFamily="34" charset="0"/>
                <a:cs typeface="Verdana" panose="020B0604030504040204" pitchFamily="34" charset="0"/>
              </a:rPr>
              <a:t> impact </a:t>
            </a:r>
            <a:r>
              <a:rPr lang="en-US" sz="4800" dirty="0" err="1">
                <a:latin typeface="Verdana" panose="020B0604030504040204" pitchFamily="34" charset="0"/>
                <a:ea typeface="Verdana" panose="020B0604030504040204" pitchFamily="34" charset="0"/>
                <a:cs typeface="Verdana" panose="020B0604030504040204" pitchFamily="34" charset="0"/>
              </a:rPr>
              <a:t>ondernemen</a:t>
            </a:r>
            <a:r>
              <a:rPr lang="en-US" sz="4800" dirty="0">
                <a:latin typeface="Verdana" panose="020B0604030504040204" pitchFamily="34" charset="0"/>
                <a:ea typeface="Verdana" panose="020B0604030504040204" pitchFamily="34" charset="0"/>
                <a:cs typeface="Verdana" panose="020B0604030504040204" pitchFamily="34" charset="0"/>
              </a:rPr>
              <a:t> </a:t>
            </a:r>
            <a:r>
              <a:rPr lang="en-US" sz="4800" dirty="0" err="1">
                <a:latin typeface="Verdana" panose="020B0604030504040204" pitchFamily="34" charset="0"/>
                <a:ea typeface="Verdana" panose="020B0604030504040204" pitchFamily="34" charset="0"/>
                <a:cs typeface="Verdana" panose="020B0604030504040204" pitchFamily="34" charset="0"/>
              </a:rPr>
              <a:t>gaat</a:t>
            </a:r>
            <a:r>
              <a:rPr lang="en-US" sz="4800" dirty="0">
                <a:latin typeface="Verdana" panose="020B0604030504040204" pitchFamily="34" charset="0"/>
                <a:ea typeface="Verdana" panose="020B0604030504040204" pitchFamily="34" charset="0"/>
                <a:cs typeface="Verdana" panose="020B0604030504040204" pitchFamily="34" charset="0"/>
              </a:rPr>
              <a:t> over </a:t>
            </a:r>
            <a:r>
              <a:rPr lang="en-US" sz="4800" dirty="0" err="1">
                <a:latin typeface="Verdana" panose="020B0604030504040204" pitchFamily="34" charset="0"/>
                <a:ea typeface="Verdana" panose="020B0604030504040204" pitchFamily="34" charset="0"/>
                <a:cs typeface="Verdana" panose="020B0604030504040204" pitchFamily="34" charset="0"/>
              </a:rPr>
              <a:t>arbeidsinclusiviteit</a:t>
            </a:r>
            <a:r>
              <a:rPr lang="en-US" sz="4800" dirty="0">
                <a:latin typeface="Verdana" panose="020B0604030504040204" pitchFamily="34" charset="0"/>
                <a:ea typeface="Verdana" panose="020B0604030504040204" pitchFamily="34" charset="0"/>
                <a:cs typeface="Verdana" panose="020B0604030504040204" pitchFamily="34" charset="0"/>
              </a:rPr>
              <a:t> </a:t>
            </a:r>
          </a:p>
        </p:txBody>
      </p:sp>
      <p:pic>
        <p:nvPicPr>
          <p:cNvPr id="3" name="Afbeelding 2"/>
          <p:cNvPicPr>
            <a:picLocks noChangeAspect="1"/>
          </p:cNvPicPr>
          <p:nvPr/>
        </p:nvPicPr>
        <p:blipFill>
          <a:blip r:embed="rId5"/>
          <a:stretch>
            <a:fillRect/>
          </a:stretch>
        </p:blipFill>
        <p:spPr>
          <a:xfrm>
            <a:off x="-1" y="0"/>
            <a:ext cx="12297103" cy="8198068"/>
          </a:xfrm>
          <a:prstGeom prst="rect">
            <a:avLst/>
          </a:prstGeom>
        </p:spPr>
      </p:pic>
    </p:spTree>
    <p:extLst>
      <p:ext uri="{BB962C8B-B14F-4D97-AF65-F5344CB8AC3E}">
        <p14:creationId xmlns:p14="http://schemas.microsoft.com/office/powerpoint/2010/main" val="25168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84"/>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1849821" y="474386"/>
            <a:ext cx="6306207"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Stelling</a:t>
            </a:r>
          </a:p>
        </p:txBody>
      </p:sp>
      <p:sp>
        <p:nvSpPr>
          <p:cNvPr id="8" name="Rechthoek 7"/>
          <p:cNvSpPr/>
          <p:nvPr/>
        </p:nvSpPr>
        <p:spPr>
          <a:xfrm>
            <a:off x="1849821" y="2689727"/>
            <a:ext cx="10312110" cy="707886"/>
          </a:xfrm>
          <a:prstGeom prst="rect">
            <a:avLst/>
          </a:prstGeom>
        </p:spPr>
        <p:txBody>
          <a:bodyPr wrap="square">
            <a:spAutoFit/>
          </a:bodyPr>
          <a:lstStyle/>
          <a:p>
            <a:pPr>
              <a:defRPr/>
            </a:pPr>
            <a:r>
              <a:rPr lang="nl-NL" sz="4000" dirty="0"/>
              <a:t>Twente heeft minder dan 5000 werkzoekenden  </a:t>
            </a:r>
          </a:p>
        </p:txBody>
      </p:sp>
      <p:pic>
        <p:nvPicPr>
          <p:cNvPr id="9" name="Afbeelding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677984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Sociaal</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impact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ondernemen</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gaat</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over </a:t>
            </a:r>
            <a:r>
              <a:rPr kumimoji="0" lang="en-US" sz="4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arbeidsinclusiviteit</a:t>
            </a:r>
            <a:r>
              <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pic>
        <p:nvPicPr>
          <p:cNvPr id="3" name="Afbeelding 2"/>
          <p:cNvPicPr>
            <a:picLocks noChangeAspect="1"/>
          </p:cNvPicPr>
          <p:nvPr/>
        </p:nvPicPr>
        <p:blipFill>
          <a:blip r:embed="rId5"/>
          <a:stretch>
            <a:fillRect/>
          </a:stretch>
        </p:blipFill>
        <p:spPr>
          <a:xfrm>
            <a:off x="-1" y="0"/>
            <a:ext cx="12297103" cy="8198068"/>
          </a:xfrm>
          <a:prstGeom prst="rect">
            <a:avLst/>
          </a:prstGeom>
        </p:spPr>
      </p:pic>
    </p:spTree>
    <p:extLst>
      <p:ext uri="{BB962C8B-B14F-4D97-AF65-F5344CB8AC3E}">
        <p14:creationId xmlns:p14="http://schemas.microsoft.com/office/powerpoint/2010/main" val="27696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7985" y="1687437"/>
            <a:ext cx="8598699" cy="5050159"/>
          </a:xfrm>
          <a:prstGeom prst="rect">
            <a:avLst/>
          </a:prstGeom>
        </p:spPr>
      </p:pic>
      <p:sp>
        <p:nvSpPr>
          <p:cNvPr id="7" name="Tekstvak 6"/>
          <p:cNvSpPr txBox="1"/>
          <p:nvPr/>
        </p:nvSpPr>
        <p:spPr>
          <a:xfrm>
            <a:off x="1589842" y="285005"/>
            <a:ext cx="10544718"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Onbenut (onbekend) arbeidspotentieel</a:t>
            </a:r>
          </a:p>
        </p:txBody>
      </p:sp>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890305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1746928" y="180937"/>
            <a:ext cx="10544718"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Open </a:t>
            </a:r>
            <a:r>
              <a:rPr lang="nl-NL"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Hiring</a:t>
            </a:r>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 </a:t>
            </a:r>
          </a:p>
        </p:txBody>
      </p:sp>
      <p:sp>
        <p:nvSpPr>
          <p:cNvPr id="8" name="Tijdelijke aanduiding voor inhoud 5"/>
          <p:cNvSpPr txBox="1">
            <a:spLocks/>
          </p:cNvSpPr>
          <p:nvPr/>
        </p:nvSpPr>
        <p:spPr>
          <a:xfrm>
            <a:off x="1876641" y="1506500"/>
            <a:ext cx="11522028" cy="1415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spc="-1" dirty="0">
              <a:solidFill>
                <a:srgbClr val="001C3D"/>
              </a:solidFill>
              <a:latin typeface="Calibri"/>
            </a:endParaRPr>
          </a:p>
          <a:p>
            <a:pPr marL="342900" indent="-342900">
              <a:buClr>
                <a:srgbClr val="575756"/>
              </a:buClr>
              <a:defRPr/>
            </a:pPr>
            <a:r>
              <a:rPr lang="nl-NL" sz="3200" dirty="0" err="1"/>
              <a:t>Greystone</a:t>
            </a:r>
            <a:r>
              <a:rPr lang="nl-NL" sz="3200" dirty="0"/>
              <a:t> Bakery </a:t>
            </a:r>
          </a:p>
          <a:p>
            <a:pPr marL="342900" indent="-342900">
              <a:buClr>
                <a:srgbClr val="575756"/>
              </a:buClr>
              <a:defRPr/>
            </a:pPr>
            <a:r>
              <a:rPr lang="nl-NL" sz="3200" dirty="0"/>
              <a:t>Startfoundation in Nederland </a:t>
            </a:r>
          </a:p>
          <a:p>
            <a:pPr marL="342900" indent="-342900">
              <a:buClr>
                <a:srgbClr val="575756"/>
              </a:buClr>
              <a:defRPr/>
            </a:pPr>
            <a:r>
              <a:rPr lang="nl-NL" sz="3200" dirty="0"/>
              <a:t>Werk voor Iedereen !</a:t>
            </a:r>
          </a:p>
          <a:p>
            <a:pPr marL="342900" indent="-342900">
              <a:buClr>
                <a:srgbClr val="575756"/>
              </a:buClr>
              <a:defRPr/>
            </a:pPr>
            <a:r>
              <a:rPr lang="nl-NL" sz="3200" dirty="0"/>
              <a:t>Bewuste en onbewuste uitsluiting  door sollicitatieproces</a:t>
            </a:r>
          </a:p>
          <a:p>
            <a:pPr marL="342900" indent="-342900">
              <a:buClr>
                <a:srgbClr val="575756"/>
              </a:buClr>
              <a:defRPr/>
            </a:pPr>
            <a:r>
              <a:rPr lang="nl-NL" sz="3200" dirty="0"/>
              <a:t>Baan zonder sollicitatiebrief of cv aan de slag</a:t>
            </a:r>
          </a:p>
          <a:p>
            <a:pPr marL="342900" indent="-342900">
              <a:buClr>
                <a:srgbClr val="575756"/>
              </a:buClr>
              <a:defRPr/>
            </a:pPr>
            <a:r>
              <a:rPr lang="nl-NL" sz="3200" dirty="0"/>
              <a:t>De werkzoekende bepaalt zelf of hij/zij geschikt is</a:t>
            </a:r>
          </a:p>
          <a:p>
            <a:pPr marL="342900" indent="-342900">
              <a:buClr>
                <a:srgbClr val="575756"/>
              </a:buClr>
              <a:defRPr/>
            </a:pPr>
            <a:r>
              <a:rPr lang="nl-NL" sz="3200" dirty="0"/>
              <a:t>Er wordt gewerkt met een wachtlijst </a:t>
            </a:r>
          </a:p>
          <a:p>
            <a:pPr marL="342900" indent="-342900">
              <a:buClr>
                <a:srgbClr val="575756"/>
              </a:buClr>
              <a:defRPr/>
            </a:pPr>
            <a:r>
              <a:rPr lang="nl-NL" sz="3200" dirty="0"/>
              <a:t>Inclusief werkgeverschap</a:t>
            </a:r>
          </a:p>
          <a:p>
            <a:pPr marL="0" indent="0">
              <a:buFont typeface="Arial" panose="020B0604020202020204" pitchFamily="34" charset="0"/>
              <a:buNone/>
            </a:pPr>
            <a:endParaRPr lang="nl-NL" sz="1800" dirty="0"/>
          </a:p>
          <a:p>
            <a:endParaRPr lang="nl-NL" sz="1800" dirty="0"/>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a:p>
            <a:endParaRPr lang="nl-NL" dirty="0"/>
          </a:p>
          <a:p>
            <a:pPr lvl="2"/>
            <a:endParaRPr lang="nl-NL" dirty="0"/>
          </a:p>
          <a:p>
            <a:pPr marL="360000" lvl="2" indent="0">
              <a:buFont typeface="Arial" panose="020B0604020202020204" pitchFamily="34" charset="0"/>
              <a:buNone/>
            </a:pPr>
            <a:endParaRPr lang="nl-NL" dirty="0"/>
          </a:p>
        </p:txBody>
      </p:sp>
      <p:pic>
        <p:nvPicPr>
          <p:cNvPr id="6" name="Afbeelding 5"/>
          <p:cNvPicPr>
            <a:picLocks noChangeAspect="1"/>
          </p:cNvPicPr>
          <p:nvPr/>
        </p:nvPicPr>
        <p:blipFill>
          <a:blip r:embed="rId5"/>
          <a:stretch>
            <a:fillRect/>
          </a:stretch>
        </p:blipFill>
        <p:spPr>
          <a:xfrm>
            <a:off x="8082681" y="1712469"/>
            <a:ext cx="3213506" cy="1716531"/>
          </a:xfrm>
          <a:prstGeom prst="rect">
            <a:avLst/>
          </a:prstGeom>
        </p:spPr>
      </p:pic>
      <p:pic>
        <p:nvPicPr>
          <p:cNvPr id="10" name="Afbeelding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541089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 y="0"/>
            <a:ext cx="12193057" cy="6858594"/>
          </a:xfrm>
          <a:prstGeom prst="rect">
            <a:avLst/>
          </a:prstGeom>
        </p:spPr>
      </p:pic>
      <p:pic>
        <p:nvPicPr>
          <p:cNvPr id="4" name="Tijdelijke aanduiding voor inhoud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1746928" y="180937"/>
            <a:ext cx="10544718"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Open </a:t>
            </a:r>
            <a:r>
              <a:rPr lang="nl-NL"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Hiring</a:t>
            </a:r>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 </a:t>
            </a:r>
          </a:p>
        </p:txBody>
      </p:sp>
      <p:pic>
        <p:nvPicPr>
          <p:cNvPr id="8" name="J_Nw5LMvOfk"/>
          <p:cNvPicPr>
            <a:picLocks noRot="1" noChangeAspect="1"/>
          </p:cNvPicPr>
          <p:nvPr>
            <a:videoFile r:link="rId1"/>
          </p:nvPr>
        </p:nvPicPr>
        <p:blipFill>
          <a:blip r:embed="rId6"/>
          <a:stretch>
            <a:fillRect/>
          </a:stretch>
        </p:blipFill>
        <p:spPr>
          <a:xfrm>
            <a:off x="2107580" y="1880723"/>
            <a:ext cx="5504985" cy="3096554"/>
          </a:xfrm>
          <a:prstGeom prst="rect">
            <a:avLst/>
          </a:prstGeom>
        </p:spPr>
      </p:pic>
      <p:pic>
        <p:nvPicPr>
          <p:cNvPr id="10" name="Afbeelding 9"/>
          <p:cNvPicPr>
            <a:picLocks noChangeAspect="1"/>
          </p:cNvPicPr>
          <p:nvPr/>
        </p:nvPicPr>
        <p:blipFill>
          <a:blip r:embed="rId7"/>
          <a:stretch>
            <a:fillRect/>
          </a:stretch>
        </p:blipFill>
        <p:spPr>
          <a:xfrm>
            <a:off x="1676400" y="5469132"/>
            <a:ext cx="10183936" cy="1210678"/>
          </a:xfrm>
          <a:prstGeom prst="rect">
            <a:avLst/>
          </a:prstGeom>
        </p:spPr>
      </p:pic>
      <p:pic>
        <p:nvPicPr>
          <p:cNvPr id="12" name="Afbeelding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2491004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7" name="Tijdelijke aanduiding voor inhoud 5"/>
          <p:cNvSpPr txBox="1">
            <a:spLocks/>
          </p:cNvSpPr>
          <p:nvPr/>
        </p:nvSpPr>
        <p:spPr>
          <a:xfrm>
            <a:off x="1727424" y="1687437"/>
            <a:ext cx="11048400" cy="45735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spc="-1" dirty="0">
              <a:solidFill>
                <a:srgbClr val="001C3D"/>
              </a:solidFill>
              <a:latin typeface="Calibri"/>
            </a:endParaRPr>
          </a:p>
          <a:p>
            <a:pPr>
              <a:buClr>
                <a:srgbClr val="575756"/>
              </a:buClr>
              <a:defRPr/>
            </a:pPr>
            <a:r>
              <a:rPr lang="nl-NL" sz="3200" dirty="0"/>
              <a:t>werk anders organiseren binnen team/afdeling </a:t>
            </a:r>
          </a:p>
          <a:p>
            <a:pPr>
              <a:buClr>
                <a:srgbClr val="575756"/>
              </a:buClr>
              <a:defRPr/>
            </a:pPr>
            <a:r>
              <a:rPr lang="nl-NL" sz="3200" dirty="0"/>
              <a:t>taken opknippen in gekwalificeerde/gekwalificeerd, </a:t>
            </a:r>
          </a:p>
          <a:p>
            <a:pPr>
              <a:buClr>
                <a:srgbClr val="575756"/>
              </a:buClr>
              <a:defRPr/>
            </a:pPr>
            <a:r>
              <a:rPr lang="nl-NL" sz="3200" dirty="0"/>
              <a:t>herverdelen van taken </a:t>
            </a:r>
          </a:p>
          <a:p>
            <a:pPr>
              <a:buClr>
                <a:srgbClr val="575756"/>
              </a:buClr>
              <a:defRPr/>
            </a:pPr>
            <a:r>
              <a:rPr lang="nl-NL" sz="3200" dirty="0"/>
              <a:t>functies ontstaan die beter in de vullen zijn en </a:t>
            </a:r>
          </a:p>
          <a:p>
            <a:pPr>
              <a:buClr>
                <a:srgbClr val="575756"/>
              </a:buClr>
              <a:defRPr/>
            </a:pPr>
            <a:r>
              <a:rPr lang="nl-NL" sz="3200" dirty="0"/>
              <a:t>én tegelijkertijd ruimte ontstaat voor het onbenut talent.  </a:t>
            </a:r>
          </a:p>
        </p:txBody>
      </p:sp>
      <p:sp>
        <p:nvSpPr>
          <p:cNvPr id="8" name="Tekstvak 7"/>
          <p:cNvSpPr txBox="1"/>
          <p:nvPr/>
        </p:nvSpPr>
        <p:spPr>
          <a:xfrm>
            <a:off x="1746928" y="180937"/>
            <a:ext cx="10820496" cy="1323439"/>
          </a:xfrm>
          <a:prstGeom prst="rect">
            <a:avLst/>
          </a:prstGeom>
          <a:noFill/>
        </p:spPr>
        <p:txBody>
          <a:bodyPr wrap="square" rtlCol="0">
            <a:spAutoFit/>
          </a:bodyPr>
          <a:lstStyle/>
          <a:p>
            <a:r>
              <a:rPr lang="nl-NL" sz="4000" dirty="0" err="1">
                <a:solidFill>
                  <a:srgbClr val="575756"/>
                </a:solidFill>
                <a:latin typeface="Verdana" panose="020B0604030504040204" pitchFamily="34" charset="0"/>
                <a:ea typeface="Verdana" panose="020B0604030504040204" pitchFamily="34" charset="0"/>
                <a:cs typeface="Verdana" panose="020B0604030504040204" pitchFamily="34" charset="0"/>
              </a:rPr>
              <a:t>Jobcarving</a:t>
            </a:r>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 functiecreatie en functiedifferentiatie</a:t>
            </a:r>
          </a:p>
        </p:txBody>
      </p:sp>
    </p:spTree>
    <p:extLst>
      <p:ext uri="{BB962C8B-B14F-4D97-AF65-F5344CB8AC3E}">
        <p14:creationId xmlns:p14="http://schemas.microsoft.com/office/powerpoint/2010/main" val="14267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Inclusief </a:t>
            </a:r>
          </a:p>
        </p:txBody>
      </p:sp>
      <p:pic>
        <p:nvPicPr>
          <p:cNvPr id="2" name="UTQgMSj9Jyk"/>
          <p:cNvPicPr>
            <a:picLocks noRot="1" noChangeAspect="1"/>
          </p:cNvPicPr>
          <p:nvPr>
            <a:videoFile r:link="rId1"/>
          </p:nvPr>
        </p:nvPicPr>
        <p:blipFill>
          <a:blip r:embed="rId7"/>
          <a:stretch>
            <a:fillRect/>
          </a:stretch>
        </p:blipFill>
        <p:spPr>
          <a:xfrm>
            <a:off x="2907671" y="2131113"/>
            <a:ext cx="6893935" cy="3877838"/>
          </a:xfrm>
          <a:prstGeom prst="rect">
            <a:avLst/>
          </a:prstGeom>
        </p:spPr>
      </p:pic>
    </p:spTree>
    <p:extLst>
      <p:ext uri="{BB962C8B-B14F-4D97-AF65-F5344CB8AC3E}">
        <p14:creationId xmlns:p14="http://schemas.microsoft.com/office/powerpoint/2010/main" val="2343911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 de praktijk</a:t>
            </a:r>
          </a:p>
        </p:txBody>
      </p:sp>
      <p:sp>
        <p:nvSpPr>
          <p:cNvPr id="9" name="Tekstvak 8"/>
          <p:cNvSpPr txBox="1"/>
          <p:nvPr/>
        </p:nvSpPr>
        <p:spPr>
          <a:xfrm>
            <a:off x="1828843" y="1777279"/>
            <a:ext cx="11033747" cy="3362972"/>
          </a:xfrm>
          <a:prstGeom prst="rect">
            <a:avLst/>
          </a:prstGeom>
          <a:noFill/>
        </p:spPr>
        <p:txBody>
          <a:bodyPr wrap="square" rtlCol="0">
            <a:spAutoFit/>
          </a:bodyPr>
          <a:lstStyle/>
          <a:p>
            <a:endParaRPr lang="nl-NL" sz="2800" dirty="0"/>
          </a:p>
          <a:p>
            <a:pPr>
              <a:lnSpc>
                <a:spcPct val="90000"/>
              </a:lnSpc>
              <a:spcBef>
                <a:spcPts val="1000"/>
              </a:spcBef>
              <a:buClr>
                <a:srgbClr val="575756"/>
              </a:buClr>
              <a:defRPr/>
            </a:pPr>
            <a:r>
              <a:rPr lang="nl-NL" sz="2400" spc="-1" dirty="0">
                <a:solidFill>
                  <a:srgbClr val="001C3D"/>
                </a:solidFill>
                <a:latin typeface="Calibri"/>
              </a:rPr>
              <a:t>`</a:t>
            </a:r>
            <a:r>
              <a:rPr lang="nl-NL" sz="2400" dirty="0"/>
              <a:t>In hoeverre is het mogelijk om het werk van de huidige vakkrachten anders </a:t>
            </a:r>
            <a:br>
              <a:rPr lang="nl-NL" sz="2400" dirty="0"/>
            </a:br>
            <a:r>
              <a:rPr lang="nl-NL" sz="2400" dirty="0"/>
              <a:t>te verdelen, taken te herschikken op zo´n manier dat het onze zittende medewerkers ontlast.  </a:t>
            </a:r>
          </a:p>
          <a:p>
            <a:pPr marL="228600" indent="-228600">
              <a:lnSpc>
                <a:spcPct val="90000"/>
              </a:lnSpc>
              <a:spcBef>
                <a:spcPts val="1000"/>
              </a:spcBef>
              <a:buClr>
                <a:srgbClr val="575756"/>
              </a:buClr>
              <a:buFont typeface="Arial" panose="020B0604020202020204" pitchFamily="34" charset="0"/>
              <a:buChar char="•"/>
              <a:defRPr/>
            </a:pPr>
            <a:endParaRPr lang="nl-NL" sz="2400" dirty="0"/>
          </a:p>
          <a:p>
            <a:pPr>
              <a:lnSpc>
                <a:spcPct val="90000"/>
              </a:lnSpc>
              <a:spcBef>
                <a:spcPts val="1000"/>
              </a:spcBef>
              <a:buClr>
                <a:srgbClr val="575756"/>
              </a:buClr>
              <a:defRPr/>
            </a:pPr>
            <a:r>
              <a:rPr lang="nl-NL" sz="2400" dirty="0"/>
              <a:t>en in welke mate kunnen we deze taken toebedelen aan mensen met een </a:t>
            </a:r>
            <a:br>
              <a:rPr lang="nl-NL" sz="2400" dirty="0"/>
            </a:br>
            <a:r>
              <a:rPr lang="nl-NL" sz="2400" dirty="0"/>
              <a:t>afstand tot de arbeidsmarkt op zo´n manier dat het tevens een  toegevoegde </a:t>
            </a:r>
            <a:br>
              <a:rPr lang="nl-NL" sz="2400" dirty="0"/>
            </a:br>
            <a:r>
              <a:rPr lang="nl-NL" sz="2400" dirty="0"/>
              <a:t>waarde voor de organisatie is wanneer deze herschikking plaatsvindt`.          </a:t>
            </a:r>
          </a:p>
        </p:txBody>
      </p:sp>
      <p:pic>
        <p:nvPicPr>
          <p:cNvPr id="10" name="Afbeelding 9"/>
          <p:cNvPicPr>
            <a:picLocks noChangeAspect="1"/>
          </p:cNvPicPr>
          <p:nvPr/>
        </p:nvPicPr>
        <p:blipFill>
          <a:blip r:embed="rId6"/>
          <a:stretch>
            <a:fillRect/>
          </a:stretch>
        </p:blipFill>
        <p:spPr>
          <a:xfrm>
            <a:off x="9102383" y="5282791"/>
            <a:ext cx="2182603" cy="959315"/>
          </a:xfrm>
          <a:prstGeom prst="rect">
            <a:avLst/>
          </a:prstGeom>
        </p:spPr>
      </p:pic>
    </p:spTree>
    <p:extLst>
      <p:ext uri="{BB962C8B-B14F-4D97-AF65-F5344CB8AC3E}">
        <p14:creationId xmlns:p14="http://schemas.microsoft.com/office/powerpoint/2010/main" val="2520114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 de praktijk</a:t>
            </a:r>
          </a:p>
        </p:txBody>
      </p:sp>
      <p:sp>
        <p:nvSpPr>
          <p:cNvPr id="10" name="Rectangle 7"/>
          <p:cNvSpPr/>
          <p:nvPr/>
        </p:nvSpPr>
        <p:spPr>
          <a:xfrm>
            <a:off x="1676400" y="1601603"/>
            <a:ext cx="10822379" cy="3139321"/>
          </a:xfrm>
          <a:prstGeom prst="rect">
            <a:avLst/>
          </a:prstGeom>
        </p:spPr>
        <p:txBody>
          <a:bodyPr wrap="square">
            <a:spAutoFit/>
          </a:bodyPr>
          <a:lstStyle/>
          <a:p>
            <a:endParaRPr lang="nl-NL" dirty="0"/>
          </a:p>
          <a:p>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b="1" dirty="0">
                <a:latin typeface="Calibri" panose="020F0502020204030204" pitchFamily="34" charset="0"/>
                <a:cs typeface="Calibri" panose="020F0502020204030204" pitchFamily="34" charset="0"/>
                <a:sym typeface="Wingdings" panose="05000000000000000000" pitchFamily="2" charset="2"/>
              </a:rPr>
              <a:t>O</a:t>
            </a:r>
            <a:r>
              <a:rPr lang="nl-NL" sz="2400" b="1" dirty="0">
                <a:latin typeface="Calibri" panose="020F0502020204030204" pitchFamily="34" charset="0"/>
                <a:cs typeface="Calibri" panose="020F0502020204030204" pitchFamily="34" charset="0"/>
              </a:rPr>
              <a:t>bservaties + interviews met managers en technici voor de verkenning van: </a:t>
            </a:r>
          </a:p>
          <a:p>
            <a:endParaRPr lang="nl-NL" dirty="0"/>
          </a:p>
          <a:p>
            <a:pPr marL="742950" lvl="1" indent="-285750">
              <a:buFont typeface="Arial" panose="020B0604020202020204" pitchFamily="34" charset="0"/>
              <a:buChar char="•"/>
            </a:pPr>
            <a:r>
              <a:rPr lang="nl-NL" sz="2000" spc="-1" dirty="0">
                <a:latin typeface="Calibri"/>
              </a:rPr>
              <a:t>Flow van de werkprocessen? </a:t>
            </a:r>
          </a:p>
          <a:p>
            <a:pPr marL="742950" lvl="1" indent="-285750">
              <a:buFont typeface="Arial" panose="020B0604020202020204" pitchFamily="34" charset="0"/>
              <a:buChar char="•"/>
            </a:pPr>
            <a:r>
              <a:rPr lang="nl-NL" sz="2000" spc="-1" dirty="0">
                <a:latin typeface="Calibri"/>
              </a:rPr>
              <a:t>Welke werkzaamheden in de verschillende werkprocessen?</a:t>
            </a:r>
          </a:p>
          <a:p>
            <a:pPr marL="742950" lvl="1" indent="-285750">
              <a:buFont typeface="Arial" panose="020B0604020202020204" pitchFamily="34" charset="0"/>
              <a:buChar char="•"/>
            </a:pPr>
            <a:r>
              <a:rPr lang="nl-NL" sz="2000" spc="-1" dirty="0">
                <a:latin typeface="Calibri"/>
              </a:rPr>
              <a:t>Vereiste kwalificaties voor de verschillende activiteiten?</a:t>
            </a:r>
          </a:p>
          <a:p>
            <a:pPr marL="742950" lvl="1" indent="-285750">
              <a:buFont typeface="Arial" panose="020B0604020202020204" pitchFamily="34" charset="0"/>
              <a:buChar char="•"/>
            </a:pPr>
            <a:r>
              <a:rPr lang="nl-NL" sz="2000" spc="-1" dirty="0">
                <a:latin typeface="Calibri"/>
              </a:rPr>
              <a:t>Werkzaamheden waarvoor geen elektrotechnische kwalificatie vereist is?</a:t>
            </a:r>
          </a:p>
          <a:p>
            <a:pPr marL="742950" lvl="1" indent="-285750">
              <a:buFont typeface="Arial" panose="020B0604020202020204" pitchFamily="34" charset="0"/>
              <a:buChar char="•"/>
            </a:pPr>
            <a:r>
              <a:rPr lang="nl-NL" sz="2000" spc="-1" dirty="0">
                <a:latin typeface="Calibri"/>
              </a:rPr>
              <a:t>Wensen/ideeën van de elektromonteurs en management? </a:t>
            </a:r>
          </a:p>
          <a:p>
            <a:pPr marL="742950" lvl="1" indent="-285750">
              <a:buFont typeface="Arial" panose="020B0604020202020204" pitchFamily="34" charset="0"/>
              <a:buChar char="•"/>
            </a:pPr>
            <a:r>
              <a:rPr lang="nl-NL" sz="2000" spc="-1" dirty="0">
                <a:latin typeface="Calibri"/>
              </a:rPr>
              <a:t>Wat is de meerwaarde van herontwerp?</a:t>
            </a:r>
          </a:p>
          <a:p>
            <a:endParaRPr lang="nl-NL" dirty="0"/>
          </a:p>
        </p:txBody>
      </p:sp>
      <p:sp>
        <p:nvSpPr>
          <p:cNvPr id="11" name="Rectangle 4"/>
          <p:cNvSpPr/>
          <p:nvPr/>
        </p:nvSpPr>
        <p:spPr>
          <a:xfrm>
            <a:off x="1746928" y="4740924"/>
            <a:ext cx="10822379" cy="1938992"/>
          </a:xfrm>
          <a:prstGeom prst="rect">
            <a:avLst/>
          </a:prstGeom>
        </p:spPr>
        <p:txBody>
          <a:bodyPr wrap="square">
            <a:spAutoFit/>
          </a:bodyPr>
          <a:lstStyle/>
          <a:p>
            <a:pPr marL="285750" indent="-285750">
              <a:buFont typeface="Wingdings" panose="05000000000000000000" pitchFamily="2" charset="2"/>
              <a:buChar char="à"/>
            </a:pPr>
            <a:r>
              <a:rPr lang="nl-NL" sz="2000" b="1" dirty="0"/>
              <a:t>Samen met de elektrotechnici werkzaamheden in kaart brengen waarvoor geen elektrotechnische specificatie vereist is. </a:t>
            </a:r>
          </a:p>
          <a:p>
            <a:endParaRPr lang="nl-NL" sz="2000" b="1" dirty="0"/>
          </a:p>
          <a:p>
            <a:pPr marL="285750" indent="-285750">
              <a:buFont typeface="Wingdings" panose="05000000000000000000" pitchFamily="2" charset="2"/>
              <a:buChar char="à"/>
            </a:pPr>
            <a:r>
              <a:rPr lang="nl-NL" sz="2000" b="1" dirty="0"/>
              <a:t>Wens!  ‘extra handen’ bij het bouwen van de panelen.</a:t>
            </a:r>
          </a:p>
          <a:p>
            <a:endParaRPr lang="nl-NL" sz="2000" b="1" dirty="0"/>
          </a:p>
          <a:p>
            <a:pPr marL="285750" indent="-285750">
              <a:buFont typeface="Wingdings" panose="05000000000000000000" pitchFamily="2" charset="2"/>
              <a:buChar char="à"/>
            </a:pPr>
            <a:r>
              <a:rPr lang="nl-NL" sz="2000" b="1" dirty="0"/>
              <a:t>Waarnemingen veel repetitieve activiteiten.</a:t>
            </a:r>
          </a:p>
        </p:txBody>
      </p:sp>
    </p:spTree>
    <p:extLst>
      <p:ext uri="{BB962C8B-B14F-4D97-AF65-F5344CB8AC3E}">
        <p14:creationId xmlns:p14="http://schemas.microsoft.com/office/powerpoint/2010/main" val="183042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 de praktijk</a:t>
            </a:r>
          </a:p>
        </p:txBody>
      </p:sp>
      <p:pic>
        <p:nvPicPr>
          <p:cNvPr id="9" name="Picture 3"/>
          <p:cNvPicPr>
            <a:picLocks noChangeAspect="1"/>
          </p:cNvPicPr>
          <p:nvPr/>
        </p:nvPicPr>
        <p:blipFill>
          <a:blip r:embed="rId6"/>
          <a:stretch>
            <a:fillRect/>
          </a:stretch>
        </p:blipFill>
        <p:spPr>
          <a:xfrm>
            <a:off x="1537855" y="1572323"/>
            <a:ext cx="10454853" cy="4336012"/>
          </a:xfrm>
          <a:prstGeom prst="rect">
            <a:avLst/>
          </a:prstGeom>
        </p:spPr>
      </p:pic>
      <p:sp>
        <p:nvSpPr>
          <p:cNvPr id="12" name="Rectangle 4"/>
          <p:cNvSpPr/>
          <p:nvPr/>
        </p:nvSpPr>
        <p:spPr>
          <a:xfrm>
            <a:off x="1773130" y="5908335"/>
            <a:ext cx="11807678" cy="830997"/>
          </a:xfrm>
          <a:prstGeom prst="rect">
            <a:avLst/>
          </a:prstGeom>
        </p:spPr>
        <p:txBody>
          <a:bodyPr wrap="square">
            <a:spAutoFit/>
          </a:bodyPr>
          <a:lstStyle/>
          <a:p>
            <a:r>
              <a:rPr lang="nl-NL" sz="1600" dirty="0"/>
              <a:t>Stroomschema van 28 handelingen t.b.v. de bouw van een meterkast:</a:t>
            </a:r>
          </a:p>
          <a:p>
            <a:r>
              <a:rPr lang="nl-NL" sz="1600" dirty="0"/>
              <a:t>			Geel: logistiek 		Groen: montage</a:t>
            </a:r>
          </a:p>
          <a:p>
            <a:r>
              <a:rPr lang="nl-NL" sz="1600" dirty="0"/>
              <a:t>			Oranje: bedrading		Blauw: testen en vervoer.</a:t>
            </a:r>
          </a:p>
        </p:txBody>
      </p:sp>
    </p:spTree>
    <p:extLst>
      <p:ext uri="{BB962C8B-B14F-4D97-AF65-F5344CB8AC3E}">
        <p14:creationId xmlns:p14="http://schemas.microsoft.com/office/powerpoint/2010/main" val="359184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sz="3200" dirty="0">
                <a:latin typeface="Verdana" panose="020B0604030504040204" pitchFamily="34" charset="0"/>
                <a:ea typeface="Verdana" panose="020B0604030504040204" pitchFamily="34" charset="0"/>
              </a:rPr>
              <a:t>Wat is sociaal impact ondernemen?</a:t>
            </a:r>
            <a:endParaRPr lang="nl-NL" sz="3200" dirty="0">
              <a:latin typeface="Verdana" panose="020B0604030504040204" pitchFamily="34" charset="0"/>
              <a:ea typeface="Verdana" panose="020B0604030504040204" pitchFamily="34" charset="0"/>
            </a:endParaRPr>
          </a:p>
        </p:txBody>
      </p:sp>
      <p:pic>
        <p:nvPicPr>
          <p:cNvPr id="4" name="ROZ sociaal impact ondernemen definitie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83458" y="1303283"/>
            <a:ext cx="9225083" cy="5188992"/>
          </a:xfrm>
        </p:spPr>
      </p:pic>
    </p:spTree>
    <p:extLst>
      <p:ext uri="{BB962C8B-B14F-4D97-AF65-F5344CB8AC3E}">
        <p14:creationId xmlns:p14="http://schemas.microsoft.com/office/powerpoint/2010/main" val="3634260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 de praktijk</a:t>
            </a:r>
          </a:p>
        </p:txBody>
      </p:sp>
      <p:pic>
        <p:nvPicPr>
          <p:cNvPr id="10" name="Picture 5"/>
          <p:cNvPicPr>
            <a:picLocks noChangeAspect="1"/>
          </p:cNvPicPr>
          <p:nvPr/>
        </p:nvPicPr>
        <p:blipFill>
          <a:blip r:embed="rId6"/>
          <a:stretch>
            <a:fillRect/>
          </a:stretch>
        </p:blipFill>
        <p:spPr>
          <a:xfrm>
            <a:off x="1828843" y="1674184"/>
            <a:ext cx="10483623" cy="5183816"/>
          </a:xfrm>
          <a:prstGeom prst="rect">
            <a:avLst/>
          </a:prstGeom>
        </p:spPr>
      </p:pic>
    </p:spTree>
    <p:extLst>
      <p:ext uri="{BB962C8B-B14F-4D97-AF65-F5344CB8AC3E}">
        <p14:creationId xmlns:p14="http://schemas.microsoft.com/office/powerpoint/2010/main" val="3627973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88" y="0"/>
            <a:ext cx="12482988" cy="6858594"/>
          </a:xfrm>
          <a:prstGeom prst="rect">
            <a:avLst/>
          </a:prstGeom>
        </p:spPr>
      </p:pic>
      <p:pic>
        <p:nvPicPr>
          <p:cNvPr id="4" name="Tijdelijke aanduiding voor inhoud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0" y="0"/>
            <a:ext cx="1537855" cy="6858000"/>
          </a:xfrm>
        </p:spPr>
      </p:pic>
      <p:sp>
        <p:nvSpPr>
          <p:cNvPr id="15" name="Titel 1"/>
          <p:cNvSpPr txBox="1">
            <a:spLocks/>
          </p:cNvSpPr>
          <p:nvPr/>
        </p:nvSpPr>
        <p:spPr>
          <a:xfrm>
            <a:off x="1676400" y="180937"/>
            <a:ext cx="1031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
        <p:nvSpPr>
          <p:cNvPr id="8" name="Tekstvak 7"/>
          <p:cNvSpPr txBox="1"/>
          <p:nvPr/>
        </p:nvSpPr>
        <p:spPr>
          <a:xfrm>
            <a:off x="1746928" y="180937"/>
            <a:ext cx="10820496" cy="707886"/>
          </a:xfrm>
          <a:prstGeom prst="rect">
            <a:avLst/>
          </a:prstGeom>
          <a:noFill/>
        </p:spPr>
        <p:txBody>
          <a:bodyPr wrap="square" rtlCol="0">
            <a:sp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Bedrijfsadvies in de praktijk</a:t>
            </a:r>
          </a:p>
        </p:txBody>
      </p:sp>
      <p:sp>
        <p:nvSpPr>
          <p:cNvPr id="11" name="TextBox 1"/>
          <p:cNvSpPr txBox="1"/>
          <p:nvPr/>
        </p:nvSpPr>
        <p:spPr>
          <a:xfrm>
            <a:off x="1537855" y="1565384"/>
            <a:ext cx="9912514" cy="4616648"/>
          </a:xfrm>
          <a:prstGeom prst="rect">
            <a:avLst/>
          </a:prstGeom>
          <a:solidFill>
            <a:schemeClr val="bg1"/>
          </a:solidFill>
        </p:spPr>
        <p:txBody>
          <a:bodyPr wrap="square" rtlCol="0">
            <a:spAutoFit/>
          </a:bodyPr>
          <a:lstStyle/>
          <a:p>
            <a:endParaRPr lang="nl-NL" dirty="0">
              <a:sym typeface="Wingdings" panose="05000000000000000000" pitchFamily="2" charset="2"/>
            </a:endParaRPr>
          </a:p>
          <a:p>
            <a:endParaRPr lang="nl-NL" dirty="0">
              <a:sym typeface="Wingdings" panose="05000000000000000000" pitchFamily="2" charset="2"/>
            </a:endParaRPr>
          </a:p>
          <a:p>
            <a:endParaRPr lang="nl-NL" dirty="0">
              <a:sym typeface="Wingdings" panose="05000000000000000000" pitchFamily="2" charset="2"/>
            </a:endParaRPr>
          </a:p>
          <a:p>
            <a:pPr marL="742950" lvl="1" indent="-285750">
              <a:buFont typeface="Arial" panose="020B0604020202020204" pitchFamily="34" charset="0"/>
              <a:buChar char="•"/>
            </a:pPr>
            <a:r>
              <a:rPr lang="nl-NL" sz="2000" spc="-1" dirty="0">
                <a:latin typeface="Calibri"/>
              </a:rPr>
              <a:t>werkproces is verbeterd en tijd bespaard door verkleinen loopafstanden van elektromonteurs </a:t>
            </a:r>
          </a:p>
          <a:p>
            <a:pPr marL="742950" lvl="1" indent="-285750">
              <a:buFont typeface="Arial" panose="020B0604020202020204" pitchFamily="34" charset="0"/>
              <a:buChar char="•"/>
            </a:pPr>
            <a:endParaRPr lang="nl-NL" sz="2000" spc="-1" dirty="0">
              <a:latin typeface="Calibri"/>
            </a:endParaRPr>
          </a:p>
          <a:p>
            <a:pPr marL="742950" lvl="1" indent="-285750">
              <a:buFont typeface="Arial" panose="020B0604020202020204" pitchFamily="34" charset="0"/>
              <a:buChar char="•"/>
            </a:pPr>
            <a:r>
              <a:rPr lang="nl-NL" sz="2000" spc="-1" dirty="0">
                <a:latin typeface="Calibri"/>
                <a:sym typeface="Wingdings" panose="05000000000000000000" pitchFamily="2" charset="2"/>
              </a:rPr>
              <a:t>5 fulltimebanen voor </a:t>
            </a:r>
            <a:r>
              <a:rPr lang="nl-NL" sz="2000" spc="-1" dirty="0">
                <a:latin typeface="Calibri"/>
              </a:rPr>
              <a:t>‘extra handen’ waardoor de slagvaardigheid van de elektromonteurs is vergroot en MVO</a:t>
            </a:r>
          </a:p>
          <a:p>
            <a:pPr marL="742950" lvl="1" indent="-285750">
              <a:buFont typeface="Arial" panose="020B0604020202020204" pitchFamily="34" charset="0"/>
              <a:buChar char="•"/>
            </a:pPr>
            <a:endParaRPr lang="nl-NL" sz="2000" spc="-1" dirty="0">
              <a:latin typeface="Calibri"/>
            </a:endParaRPr>
          </a:p>
          <a:p>
            <a:pPr marL="742950" lvl="1" indent="-285750">
              <a:buFont typeface="Arial" panose="020B0604020202020204" pitchFamily="34" charset="0"/>
              <a:buChar char="•"/>
            </a:pPr>
            <a:r>
              <a:rPr lang="nl-NL" sz="2000" spc="-1" dirty="0">
                <a:latin typeface="Calibri"/>
              </a:rPr>
              <a:t>Minder salariskosten per gemaakte stoppenkast </a:t>
            </a:r>
          </a:p>
          <a:p>
            <a:pPr marL="742950" lvl="1" indent="-285750">
              <a:buFont typeface="Arial" panose="020B0604020202020204" pitchFamily="34" charset="0"/>
              <a:buChar char="•"/>
            </a:pPr>
            <a:endParaRPr lang="nl-NL" sz="2000" spc="-1" dirty="0">
              <a:latin typeface="Calibri"/>
            </a:endParaRPr>
          </a:p>
          <a:p>
            <a:pPr marL="742950" lvl="1" indent="-285750">
              <a:buFont typeface="Arial" panose="020B0604020202020204" pitchFamily="34" charset="0"/>
              <a:buChar char="•"/>
            </a:pPr>
            <a:r>
              <a:rPr lang="nl-NL" sz="2000" spc="-1" dirty="0">
                <a:latin typeface="Calibri"/>
              </a:rPr>
              <a:t>In de nieuwe situatie is de productiviteit toegenomen.</a:t>
            </a:r>
          </a:p>
          <a:p>
            <a:pPr marL="742950" lvl="1" indent="-285750">
              <a:buFont typeface="Arial" panose="020B0604020202020204" pitchFamily="34" charset="0"/>
              <a:buChar char="•"/>
            </a:pPr>
            <a:endParaRPr lang="nl-NL" sz="2000" spc="-1" dirty="0">
              <a:latin typeface="Calibri"/>
            </a:endParaRPr>
          </a:p>
          <a:p>
            <a:pPr marL="742950" lvl="1" indent="-285750">
              <a:buFont typeface="Arial" panose="020B0604020202020204" pitchFamily="34" charset="0"/>
              <a:buChar char="•"/>
            </a:pPr>
            <a:r>
              <a:rPr lang="nl-NL" sz="2000" spc="-1" dirty="0">
                <a:latin typeface="Calibri"/>
              </a:rPr>
              <a:t>Minder wervingsproblemen en –kosten </a:t>
            </a:r>
          </a:p>
          <a:p>
            <a:pPr marL="285750" indent="-285750">
              <a:buFont typeface="Wingdings" panose="05000000000000000000" pitchFamily="2" charset="2"/>
              <a:buChar char="à"/>
            </a:pPr>
            <a:endParaRPr lang="nl-NL" sz="2000" spc="-1" dirty="0">
              <a:latin typeface="Calibri"/>
            </a:endParaRPr>
          </a:p>
        </p:txBody>
      </p:sp>
    </p:spTree>
    <p:extLst>
      <p:ext uri="{BB962C8B-B14F-4D97-AF65-F5344CB8AC3E}">
        <p14:creationId xmlns:p14="http://schemas.microsoft.com/office/powerpoint/2010/main" val="953160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
            <a:ext cx="12192000" cy="6858001"/>
          </a:xfrm>
        </p:spPr>
      </p:pic>
      <p:sp>
        <p:nvSpPr>
          <p:cNvPr id="2" name="Titel 1"/>
          <p:cNvSpPr>
            <a:spLocks noGrp="1"/>
          </p:cNvSpPr>
          <p:nvPr>
            <p:ph type="title"/>
          </p:nvPr>
        </p:nvSpPr>
        <p:spPr>
          <a:xfrm>
            <a:off x="1676400" y="171375"/>
            <a:ext cx="10316308" cy="1230925"/>
          </a:xfrm>
        </p:spPr>
        <p:txBody>
          <a:bodyPr>
            <a:norm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Wat kan Werkplein Twente en ROZ voor jou betekenen? </a:t>
            </a:r>
          </a:p>
        </p:txBody>
      </p:sp>
      <p:sp>
        <p:nvSpPr>
          <p:cNvPr id="13" name="Rectangle 4"/>
          <p:cNvSpPr txBox="1">
            <a:spLocks noChangeArrowheads="1"/>
          </p:cNvSpPr>
          <p:nvPr/>
        </p:nvSpPr>
        <p:spPr>
          <a:xfrm>
            <a:off x="1676400" y="1636539"/>
            <a:ext cx="10515600" cy="4987221"/>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
                <a:srgbClr val="575756"/>
              </a:buClr>
              <a:buSzTx/>
              <a:tabLst/>
              <a:defRPr/>
            </a:pPr>
            <a:r>
              <a:rPr lang="nl-NL" altLang="nl-NL" sz="2600" dirty="0"/>
              <a:t>Ondersteuning bij werven, selecteren en opleiden personeel</a:t>
            </a:r>
          </a:p>
          <a:p>
            <a:pPr>
              <a:buClr>
                <a:srgbClr val="575756"/>
              </a:buClr>
              <a:defRPr/>
            </a:pPr>
            <a:r>
              <a:rPr lang="nl-NL" altLang="nl-NL" sz="2600" dirty="0"/>
              <a:t>Financiële regelingen, subsidies, arbeidsrechtelijke zaken </a:t>
            </a:r>
          </a:p>
          <a:p>
            <a:pPr>
              <a:buClr>
                <a:srgbClr val="575756"/>
              </a:buClr>
              <a:defRPr/>
            </a:pPr>
            <a:r>
              <a:rPr lang="nl-NL" altLang="nl-NL" sz="2600" dirty="0"/>
              <a:t>Advies over inclusiever organiseren van werk</a:t>
            </a:r>
          </a:p>
          <a:p>
            <a:pPr marR="0" lvl="0" fontAlgn="auto">
              <a:spcAft>
                <a:spcPts val="0"/>
              </a:spcAft>
              <a:buClr>
                <a:srgbClr val="575756"/>
              </a:buClr>
              <a:buSzTx/>
              <a:tabLst/>
              <a:defRPr/>
            </a:pPr>
            <a:r>
              <a:rPr lang="nl-NL" altLang="nl-NL" sz="2600" dirty="0"/>
              <a:t>Online Banenmarkt en Meet &amp; Greet</a:t>
            </a:r>
          </a:p>
          <a:p>
            <a:pPr>
              <a:buClr>
                <a:srgbClr val="575756"/>
              </a:buClr>
              <a:defRPr/>
            </a:pPr>
            <a:r>
              <a:rPr lang="nl-NL" altLang="nl-NL" sz="2600" dirty="0"/>
              <a:t>Arbeidsmarktinformatie </a:t>
            </a:r>
          </a:p>
          <a:p>
            <a:pPr marR="0" lvl="0" fontAlgn="auto">
              <a:spcAft>
                <a:spcPts val="0"/>
              </a:spcAft>
              <a:buClr>
                <a:srgbClr val="575756"/>
              </a:buClr>
              <a:buSzTx/>
              <a:tabLst/>
              <a:defRPr/>
            </a:pPr>
            <a:r>
              <a:rPr lang="nl-NL" altLang="nl-NL" sz="2600" dirty="0"/>
              <a:t>Trainingen en kennissessies</a:t>
            </a:r>
          </a:p>
          <a:p>
            <a:pPr marR="0" lvl="0" fontAlgn="auto">
              <a:spcAft>
                <a:spcPts val="0"/>
              </a:spcAft>
              <a:buClr>
                <a:srgbClr val="575756"/>
              </a:buClr>
              <a:buSzTx/>
              <a:tabLst/>
              <a:defRPr/>
            </a:pPr>
            <a:r>
              <a:rPr lang="nl-NL" altLang="nl-NL" sz="2600" dirty="0"/>
              <a:t>Gastlessen hogeschool</a:t>
            </a:r>
          </a:p>
          <a:p>
            <a:pPr marR="0" lvl="0" fontAlgn="auto">
              <a:spcAft>
                <a:spcPts val="0"/>
              </a:spcAft>
              <a:buClr>
                <a:srgbClr val="575756"/>
              </a:buClr>
              <a:buSzTx/>
              <a:tabLst/>
              <a:defRPr/>
            </a:pPr>
            <a:r>
              <a:rPr lang="nl-NL" altLang="nl-NL" sz="2600" dirty="0"/>
              <a:t>Advies over impact ondernemen</a:t>
            </a:r>
          </a:p>
          <a:p>
            <a:pPr marR="0" lvl="0" fontAlgn="auto">
              <a:spcAft>
                <a:spcPts val="0"/>
              </a:spcAft>
              <a:buClr>
                <a:srgbClr val="575756"/>
              </a:buClr>
              <a:buSzTx/>
              <a:tabLst/>
              <a:defRPr/>
            </a:pPr>
            <a:r>
              <a:rPr lang="nl-NL" altLang="nl-NL" sz="2600" dirty="0"/>
              <a:t>Sociale inkoop bevorderen en monitoren SROI (inkoopplatform)</a:t>
            </a:r>
          </a:p>
          <a:p>
            <a:pPr marR="0" lvl="0" fontAlgn="auto">
              <a:spcAft>
                <a:spcPts val="0"/>
              </a:spcAft>
              <a:buClr>
                <a:srgbClr val="575756"/>
              </a:buClr>
              <a:buSzTx/>
              <a:tabLst/>
              <a:defRPr/>
            </a:pPr>
            <a:r>
              <a:rPr lang="nl-NL" altLang="nl-NL" sz="2600" dirty="0"/>
              <a:t>Netwerk impact ondernemers</a:t>
            </a:r>
          </a:p>
          <a:p>
            <a:pPr marR="0" lvl="0" fontAlgn="auto">
              <a:spcAft>
                <a:spcPts val="0"/>
              </a:spcAft>
              <a:buClr>
                <a:srgbClr val="575756"/>
              </a:buClr>
              <a:buSzTx/>
              <a:tabLst/>
              <a:defRPr/>
            </a:pPr>
            <a:r>
              <a:rPr lang="en-US" altLang="nl-NL" sz="2600" dirty="0"/>
              <a:t>Impact events </a:t>
            </a:r>
          </a:p>
          <a:p>
            <a:pPr marR="0" lvl="0" fontAlgn="auto">
              <a:spcAft>
                <a:spcPts val="0"/>
              </a:spcAft>
              <a:buClr>
                <a:srgbClr val="575756"/>
              </a:buClr>
              <a:buSzTx/>
              <a:tabLst/>
              <a:defRPr/>
            </a:pPr>
            <a:endParaRPr lang="nl-NL" altLang="nl-NL" sz="2600" dirty="0"/>
          </a:p>
          <a:p>
            <a:pPr marL="228600" marR="0" lvl="0" indent="-228600" algn="l" defTabSz="914400" rtl="0" eaLnBrk="1" fontAlgn="auto" latinLnBrk="0" hangingPunct="1">
              <a:lnSpc>
                <a:spcPct val="90000"/>
              </a:lnSpc>
              <a:spcBef>
                <a:spcPts val="1000"/>
              </a:spcBef>
              <a:spcAft>
                <a:spcPts val="0"/>
              </a:spcAft>
              <a:buClr>
                <a:srgbClr val="575756"/>
              </a:buClr>
              <a:buSzTx/>
              <a:buFont typeface="Arial" panose="020B0604020202020204" pitchFamily="34" charset="0"/>
              <a:buChar char="•"/>
              <a:tabLst/>
              <a:defRPr/>
            </a:pPr>
            <a:endParaRPr kumimoji="0" lang="nl-NL" altLang="nl-NL" sz="2600" b="0" i="0" u="none" strike="noStrike" kern="1200" cap="none" spc="0" normalizeH="0" baseline="0" noProof="0" dirty="0">
              <a:ln>
                <a:noFill/>
              </a:ln>
              <a:solidFill>
                <a:srgbClr val="575756"/>
              </a:solidFill>
              <a:effectLst/>
              <a:uLnTx/>
              <a:uFillTx/>
              <a:latin typeface="Verdana"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altLang="nl-NL" sz="2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228991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 calcmode="lin" valueType="num">
                                      <p:cBhvr additive="base">
                                        <p:cTn id="3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xEl>
                                              <p:pRg st="7" end="7"/>
                                            </p:txEl>
                                          </p:spTgt>
                                        </p:tgtEl>
                                        <p:attrNameLst>
                                          <p:attrName>style.visibility</p:attrName>
                                        </p:attrNameLst>
                                      </p:cBhvr>
                                      <p:to>
                                        <p:strVal val="visible"/>
                                      </p:to>
                                    </p:set>
                                    <p:anim calcmode="lin" valueType="num">
                                      <p:cBhvr additive="base">
                                        <p:cTn id="4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 calcmode="lin" valueType="num">
                                      <p:cBhvr additive="base">
                                        <p:cTn id="5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9" end="9"/>
                                            </p:txEl>
                                          </p:spTgt>
                                        </p:tgtEl>
                                        <p:attrNameLst>
                                          <p:attrName>style.visibility</p:attrName>
                                        </p:attrNameLst>
                                      </p:cBhvr>
                                      <p:to>
                                        <p:strVal val="visible"/>
                                      </p:to>
                                    </p:set>
                                    <p:anim calcmode="lin" valueType="num">
                                      <p:cBhvr additive="base">
                                        <p:cTn id="57"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xEl>
                                              <p:pRg st="10" end="10"/>
                                            </p:txEl>
                                          </p:spTgt>
                                        </p:tgtEl>
                                        <p:attrNameLst>
                                          <p:attrName>style.visibility</p:attrName>
                                        </p:attrNameLst>
                                      </p:cBhvr>
                                      <p:to>
                                        <p:strVal val="visible"/>
                                      </p:to>
                                    </p:set>
                                    <p:anim calcmode="lin" valueType="num">
                                      <p:cBhvr additive="base">
                                        <p:cTn id="63"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856440" y="973616"/>
            <a:ext cx="10335559" cy="6890373"/>
          </a:xfrm>
          <a:prstGeom prst="rect">
            <a:avLst/>
          </a:prstGeom>
        </p:spPr>
      </p:pic>
      <p:pic>
        <p:nvPicPr>
          <p:cNvPr id="8" name="Afbeelding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97724" y="2"/>
            <a:ext cx="9194275" cy="1300898"/>
          </a:xfrm>
          <a:prstGeom prst="rect">
            <a:avLst/>
          </a:prstGeom>
        </p:spPr>
      </p:pic>
      <p:sp>
        <p:nvSpPr>
          <p:cNvPr id="9" name="Rechthoek 8"/>
          <p:cNvSpPr/>
          <p:nvPr/>
        </p:nvSpPr>
        <p:spPr>
          <a:xfrm>
            <a:off x="0" y="2"/>
            <a:ext cx="2997724" cy="6858000"/>
          </a:xfrm>
          <a:prstGeom prst="rect">
            <a:avLst/>
          </a:prstGeom>
          <a:solidFill>
            <a:srgbClr val="E6322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3516" y="1017013"/>
            <a:ext cx="1245848" cy="1594212"/>
          </a:xfrm>
          <a:prstGeom prst="rect">
            <a:avLst/>
          </a:prstGeom>
        </p:spPr>
      </p:pic>
      <p:sp>
        <p:nvSpPr>
          <p:cNvPr id="12" name="Tekstvak 11"/>
          <p:cNvSpPr txBox="1"/>
          <p:nvPr/>
        </p:nvSpPr>
        <p:spPr>
          <a:xfrm>
            <a:off x="435718" y="327285"/>
            <a:ext cx="1894788" cy="646331"/>
          </a:xfrm>
          <a:prstGeom prst="rect">
            <a:avLst/>
          </a:prstGeom>
          <a:noFill/>
        </p:spPr>
        <p:txBody>
          <a:bodyPr wrap="square" rtlCol="0">
            <a:spAutoFit/>
          </a:bodyPr>
          <a:lstStyle/>
          <a:p>
            <a:pPr algn="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Partner in </a:t>
            </a:r>
          </a:p>
          <a:p>
            <a:pPr algn="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Ondernemen</a:t>
            </a:r>
          </a:p>
        </p:txBody>
      </p:sp>
      <p:sp>
        <p:nvSpPr>
          <p:cNvPr id="2" name="Titel 1"/>
          <p:cNvSpPr>
            <a:spLocks noGrp="1"/>
          </p:cNvSpPr>
          <p:nvPr>
            <p:ph type="ctrTitle"/>
          </p:nvPr>
        </p:nvSpPr>
        <p:spPr>
          <a:xfrm>
            <a:off x="1767840" y="3628236"/>
            <a:ext cx="10109580" cy="1088216"/>
          </a:xfrm>
        </p:spPr>
        <p:txBody>
          <a:bodyPr>
            <a:noAutofit/>
          </a:bodyPr>
          <a:lstStyle/>
          <a:p>
            <a:pPr algn="l"/>
            <a:r>
              <a:rPr lang="nl-NL" sz="4000" dirty="0">
                <a:solidFill>
                  <a:schemeClr val="bg1"/>
                </a:solidFill>
                <a:latin typeface="Verdana" panose="020B0604030504040204" pitchFamily="34" charset="0"/>
                <a:ea typeface="Verdana" panose="020B0604030504040204" pitchFamily="34" charset="0"/>
                <a:cs typeface="Verdana" panose="020B0604030504040204" pitchFamily="34" charset="0"/>
              </a:rPr>
              <a:t>		Vragen? 	</a:t>
            </a:r>
            <a:br>
              <a:rPr lang="nl-NL" sz="40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nl-NL" sz="4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4000" dirty="0">
                <a:solidFill>
                  <a:schemeClr val="bg1"/>
                </a:solidFill>
                <a:latin typeface="Verdana" panose="020B0604030504040204" pitchFamily="34" charset="0"/>
                <a:ea typeface="Verdana" panose="020B0604030504040204" pitchFamily="34" charset="0"/>
                <a:cs typeface="Verdana" panose="020B0604030504040204" pitchFamily="34" charset="0"/>
              </a:rPr>
              <a:t>		Dank jullie wel!</a:t>
            </a:r>
          </a:p>
        </p:txBody>
      </p:sp>
      <p:sp>
        <p:nvSpPr>
          <p:cNvPr id="3" name="Ondertitel 2"/>
          <p:cNvSpPr>
            <a:spLocks noGrp="1"/>
          </p:cNvSpPr>
          <p:nvPr>
            <p:ph type="subTitle" idx="1"/>
          </p:nvPr>
        </p:nvSpPr>
        <p:spPr>
          <a:xfrm>
            <a:off x="1767840" y="5639207"/>
            <a:ext cx="9077498" cy="787817"/>
          </a:xfrm>
        </p:spPr>
        <p:txBody>
          <a:bodyPr>
            <a:normAutofit fontScale="92500" lnSpcReduction="10000"/>
          </a:bodyPr>
          <a:lstStyle/>
          <a:p>
            <a:pPr algn="l"/>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Yvette Holtkamp –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hlinkClick r:id="rId7"/>
              </a:rPr>
              <a:t>yvette.holtkamp@uwv.nl</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Marloes Bertelink –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hlinkClick r:id="rId8"/>
              </a:rPr>
              <a:t>m.bertelink@rozgroep.nl</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Afbeelding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3317" y="2621833"/>
            <a:ext cx="1585151" cy="656536"/>
          </a:xfrm>
          <a:prstGeom prst="rect">
            <a:avLst/>
          </a:prstGeom>
        </p:spPr>
      </p:pic>
    </p:spTree>
    <p:extLst>
      <p:ext uri="{BB962C8B-B14F-4D97-AF65-F5344CB8AC3E}">
        <p14:creationId xmlns:p14="http://schemas.microsoft.com/office/powerpoint/2010/main" val="332692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r>
              <a:rPr lang="nl-NL" dirty="0">
                <a:solidFill>
                  <a:srgbClr val="575756"/>
                </a:solidFill>
                <a:latin typeface="Verdana" panose="020B0604030504040204" pitchFamily="34" charset="0"/>
                <a:ea typeface="Verdana" panose="020B0604030504040204" pitchFamily="34" charset="0"/>
                <a:cs typeface="Verdana" panose="020B0604030504040204" pitchFamily="34" charset="0"/>
              </a:rPr>
              <a:t>Stelling</a:t>
            </a:r>
          </a:p>
        </p:txBody>
      </p:sp>
      <p:sp>
        <p:nvSpPr>
          <p:cNvPr id="9" name="Tekstvak 8"/>
          <p:cNvSpPr txBox="1"/>
          <p:nvPr/>
        </p:nvSpPr>
        <p:spPr>
          <a:xfrm>
            <a:off x="1797269" y="2406869"/>
            <a:ext cx="7998372" cy="1323439"/>
          </a:xfrm>
          <a:prstGeom prst="rect">
            <a:avLst/>
          </a:prstGeom>
          <a:noFill/>
        </p:spPr>
        <p:txBody>
          <a:bodyPr wrap="square" rtlCol="0">
            <a:spAutoFit/>
          </a:bodyPr>
          <a:lstStyle/>
          <a:p>
            <a:pPr algn="ctr"/>
            <a:r>
              <a:rPr lang="en-US" sz="4000" dirty="0" err="1"/>
              <a:t>Een</a:t>
            </a:r>
            <a:r>
              <a:rPr lang="en-US" sz="4000" dirty="0"/>
              <a:t> </a:t>
            </a:r>
            <a:r>
              <a:rPr lang="en-US" sz="4000" dirty="0" err="1"/>
              <a:t>impactonderneming</a:t>
            </a:r>
            <a:r>
              <a:rPr lang="en-US" sz="4000" dirty="0"/>
              <a:t> mag </a:t>
            </a:r>
            <a:r>
              <a:rPr lang="en-US" sz="4000" dirty="0" err="1"/>
              <a:t>winstgevend</a:t>
            </a:r>
            <a:r>
              <a:rPr lang="en-US" sz="4000" dirty="0"/>
              <a:t> </a:t>
            </a:r>
            <a:r>
              <a:rPr lang="en-US" sz="4000" dirty="0" err="1"/>
              <a:t>zijn</a:t>
            </a:r>
            <a:endParaRPr lang="en-US" sz="4000" dirty="0"/>
          </a:p>
        </p:txBody>
      </p:sp>
      <p:pic>
        <p:nvPicPr>
          <p:cNvPr id="7" name="Afbeelding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144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 y="-1"/>
            <a:ext cx="12192000" cy="6858001"/>
          </a:xfrm>
        </p:spPr>
      </p:pic>
      <p:sp>
        <p:nvSpPr>
          <p:cNvPr id="2" name="Titel 1"/>
          <p:cNvSpPr>
            <a:spLocks noGrp="1"/>
          </p:cNvSpPr>
          <p:nvPr>
            <p:ph type="title"/>
          </p:nvPr>
        </p:nvSpPr>
        <p:spPr>
          <a:xfrm>
            <a:off x="1676400" y="108271"/>
            <a:ext cx="10316308" cy="1230925"/>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1828800" y="2417379"/>
            <a:ext cx="7164950" cy="2308324"/>
          </a:xfrm>
          <a:prstGeom prst="rect">
            <a:avLst/>
          </a:prstGeom>
          <a:noFill/>
        </p:spPr>
        <p:txBody>
          <a:bodyPr wrap="square" rtlCol="0">
            <a:spAutoFit/>
          </a:bodyPr>
          <a:lstStyle/>
          <a:p>
            <a:r>
              <a:rPr lang="en-US" sz="4800" dirty="0" err="1">
                <a:latin typeface="Verdana" panose="020B0604030504040204" pitchFamily="34" charset="0"/>
                <a:ea typeface="Verdana" panose="020B0604030504040204" pitchFamily="34" charset="0"/>
                <a:cs typeface="Verdana" panose="020B0604030504040204" pitchFamily="34" charset="0"/>
              </a:rPr>
              <a:t>Sociaal</a:t>
            </a:r>
            <a:r>
              <a:rPr lang="en-US" sz="4800" dirty="0">
                <a:latin typeface="Verdana" panose="020B0604030504040204" pitchFamily="34" charset="0"/>
                <a:ea typeface="Verdana" panose="020B0604030504040204" pitchFamily="34" charset="0"/>
                <a:cs typeface="Verdana" panose="020B0604030504040204" pitchFamily="34" charset="0"/>
              </a:rPr>
              <a:t> impact </a:t>
            </a:r>
            <a:r>
              <a:rPr lang="en-US" sz="4800" dirty="0" err="1">
                <a:latin typeface="Verdana" panose="020B0604030504040204" pitchFamily="34" charset="0"/>
                <a:ea typeface="Verdana" panose="020B0604030504040204" pitchFamily="34" charset="0"/>
                <a:cs typeface="Verdana" panose="020B0604030504040204" pitchFamily="34" charset="0"/>
              </a:rPr>
              <a:t>ondernemen</a:t>
            </a:r>
            <a:r>
              <a:rPr lang="en-US" sz="4800" dirty="0">
                <a:latin typeface="Verdana" panose="020B0604030504040204" pitchFamily="34" charset="0"/>
                <a:ea typeface="Verdana" panose="020B0604030504040204" pitchFamily="34" charset="0"/>
                <a:cs typeface="Verdana" panose="020B0604030504040204" pitchFamily="34" charset="0"/>
              </a:rPr>
              <a:t> </a:t>
            </a:r>
            <a:r>
              <a:rPr lang="en-US" sz="4800" dirty="0" err="1">
                <a:latin typeface="Verdana" panose="020B0604030504040204" pitchFamily="34" charset="0"/>
                <a:ea typeface="Verdana" panose="020B0604030504040204" pitchFamily="34" charset="0"/>
                <a:cs typeface="Verdana" panose="020B0604030504040204" pitchFamily="34" charset="0"/>
              </a:rPr>
              <a:t>gaat</a:t>
            </a:r>
            <a:r>
              <a:rPr lang="en-US" sz="4800" dirty="0">
                <a:latin typeface="Verdana" panose="020B0604030504040204" pitchFamily="34" charset="0"/>
                <a:ea typeface="Verdana" panose="020B0604030504040204" pitchFamily="34" charset="0"/>
                <a:cs typeface="Verdana" panose="020B0604030504040204" pitchFamily="34" charset="0"/>
              </a:rPr>
              <a:t> over </a:t>
            </a:r>
            <a:r>
              <a:rPr lang="en-US" sz="4800" dirty="0" err="1">
                <a:latin typeface="Verdana" panose="020B0604030504040204" pitchFamily="34" charset="0"/>
                <a:ea typeface="Verdana" panose="020B0604030504040204" pitchFamily="34" charset="0"/>
                <a:cs typeface="Verdana" panose="020B0604030504040204" pitchFamily="34" charset="0"/>
              </a:rPr>
              <a:t>arbeidsinclusiviteit</a:t>
            </a:r>
            <a:r>
              <a:rPr lang="en-US" sz="4800" dirty="0">
                <a:latin typeface="Verdana" panose="020B0604030504040204" pitchFamily="34" charset="0"/>
                <a:ea typeface="Verdana" panose="020B0604030504040204" pitchFamily="34" charset="0"/>
                <a:cs typeface="Verdana" panose="020B0604030504040204" pitchFamily="34" charset="0"/>
              </a:rPr>
              <a:t> </a:t>
            </a:r>
          </a:p>
        </p:txBody>
      </p:sp>
      <p:pic>
        <p:nvPicPr>
          <p:cNvPr id="6" name="Afbeelding 5"/>
          <p:cNvPicPr>
            <a:picLocks noChangeAspect="1"/>
          </p:cNvPicPr>
          <p:nvPr/>
        </p:nvPicPr>
        <p:blipFill>
          <a:blip r:embed="rId5"/>
          <a:stretch>
            <a:fillRect/>
          </a:stretch>
        </p:blipFill>
        <p:spPr>
          <a:xfrm>
            <a:off x="0" y="0"/>
            <a:ext cx="13158952" cy="7041931"/>
          </a:xfrm>
          <a:prstGeom prst="rect">
            <a:avLst/>
          </a:prstGeom>
        </p:spPr>
      </p:pic>
    </p:spTree>
    <p:extLst>
      <p:ext uri="{BB962C8B-B14F-4D97-AF65-F5344CB8AC3E}">
        <p14:creationId xmlns:p14="http://schemas.microsoft.com/office/powerpoint/2010/main" val="37689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338481" y="3024263"/>
            <a:ext cx="5430311" cy="2276722"/>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1"/>
            <a:ext cx="12192000" cy="6858001"/>
          </a:xfrm>
        </p:spPr>
      </p:pic>
      <p:sp>
        <p:nvSpPr>
          <p:cNvPr id="2" name="Titel 1"/>
          <p:cNvSpPr>
            <a:spLocks noGrp="1"/>
          </p:cNvSpPr>
          <p:nvPr>
            <p:ph type="title"/>
          </p:nvPr>
        </p:nvSpPr>
        <p:spPr>
          <a:xfrm>
            <a:off x="1676400" y="108271"/>
            <a:ext cx="10316308" cy="1230925"/>
          </a:xfrm>
        </p:spPr>
        <p:txBody>
          <a:bodyPr>
            <a:normAutofit/>
          </a:bodyPr>
          <a:lstStyle/>
          <a:p>
            <a:r>
              <a:rPr lang="nl-NL" sz="4000" dirty="0">
                <a:solidFill>
                  <a:srgbClr val="575756"/>
                </a:solidFill>
                <a:latin typeface="Verdana" panose="020B0604030504040204" pitchFamily="34" charset="0"/>
                <a:ea typeface="Verdana" panose="020B0604030504040204" pitchFamily="34" charset="0"/>
                <a:cs typeface="Verdana" panose="020B0604030504040204" pitchFamily="34" charset="0"/>
              </a:rPr>
              <a:t>Sociaal impact ondernemen</a:t>
            </a:r>
          </a:p>
        </p:txBody>
      </p:sp>
      <p:sp>
        <p:nvSpPr>
          <p:cNvPr id="8" name="Tekstvak 7"/>
          <p:cNvSpPr txBox="1"/>
          <p:nvPr/>
        </p:nvSpPr>
        <p:spPr>
          <a:xfrm>
            <a:off x="1767840" y="1907957"/>
            <a:ext cx="6774873" cy="461665"/>
          </a:xfrm>
          <a:prstGeom prst="rect">
            <a:avLst/>
          </a:prstGeom>
          <a:noFill/>
        </p:spPr>
        <p:txBody>
          <a:bodyPr wrap="square" rtlCol="0">
            <a:spAutoFit/>
          </a:bodyPr>
          <a:lstStyle/>
          <a:p>
            <a:r>
              <a:rPr lang="nl-NL" sz="2400" b="1" dirty="0">
                <a:solidFill>
                  <a:srgbClr val="E63223"/>
                </a:solidFill>
                <a:latin typeface="Verdana" panose="020B0604030504040204" pitchFamily="34" charset="0"/>
                <a:ea typeface="Verdana" panose="020B0604030504040204" pitchFamily="34" charset="0"/>
                <a:cs typeface="Verdana" panose="020B0604030504040204" pitchFamily="34" charset="0"/>
              </a:rPr>
              <a:t>IMPACT FIRST uitgangspunten</a:t>
            </a:r>
          </a:p>
        </p:txBody>
      </p:sp>
      <p:sp>
        <p:nvSpPr>
          <p:cNvPr id="9" name="Tekstvak 8"/>
          <p:cNvSpPr txBox="1"/>
          <p:nvPr/>
        </p:nvSpPr>
        <p:spPr>
          <a:xfrm>
            <a:off x="2029690" y="2938384"/>
            <a:ext cx="6774873" cy="4524315"/>
          </a:xfrm>
          <a:prstGeom prst="rect">
            <a:avLst/>
          </a:prstGeom>
          <a:noFill/>
        </p:spPr>
        <p:txBody>
          <a:bodyPr wrap="square" rtlCol="0">
            <a:spAutoFit/>
          </a:bodyPr>
          <a:lstStyle/>
          <a:p>
            <a:pPr indent="-285750">
              <a:buFont typeface="Arial" panose="020B0604020202020204" pitchFamily="34" charset="0"/>
              <a:buChar char="•"/>
            </a:pPr>
            <a:r>
              <a:rPr lang="nl-NL" sz="3200" dirty="0"/>
              <a:t>Maatschappelijke missie</a:t>
            </a:r>
          </a:p>
          <a:p>
            <a:pPr indent="-285750">
              <a:buFont typeface="Arial" panose="020B0604020202020204" pitchFamily="34" charset="0"/>
              <a:buChar char="•"/>
            </a:pPr>
            <a:r>
              <a:rPr lang="nl-NL" sz="3200" dirty="0"/>
              <a:t>Geld is een middel geen doel</a:t>
            </a:r>
          </a:p>
          <a:p>
            <a:pPr indent="-285750">
              <a:buFont typeface="Arial" panose="020B0604020202020204" pitchFamily="34" charset="0"/>
              <a:buChar char="•"/>
            </a:pPr>
            <a:r>
              <a:rPr lang="nl-NL" sz="3200" dirty="0"/>
              <a:t>verdienmodel</a:t>
            </a:r>
          </a:p>
          <a:p>
            <a:pPr indent="-285750">
              <a:buFont typeface="Arial" panose="020B0604020202020204" pitchFamily="34" charset="0"/>
              <a:buChar char="•"/>
            </a:pPr>
            <a:r>
              <a:rPr lang="nl-NL" sz="3200" dirty="0"/>
              <a:t>max. 50 % donatie/subsidie</a:t>
            </a:r>
          </a:p>
          <a:p>
            <a:pPr indent="-285750">
              <a:buFont typeface="Arial" panose="020B0604020202020204" pitchFamily="34" charset="0"/>
              <a:buChar char="•"/>
            </a:pPr>
            <a:r>
              <a:rPr lang="nl-NL" sz="3200" dirty="0"/>
              <a:t>sociale bedrijfsvoering</a:t>
            </a:r>
          </a:p>
          <a:p>
            <a:pPr indent="-285750">
              <a:buFont typeface="Arial" panose="020B0604020202020204" pitchFamily="34" charset="0"/>
              <a:buChar char="•"/>
            </a:pPr>
            <a:r>
              <a:rPr lang="nl-NL" sz="3200" dirty="0"/>
              <a:t>Transparant</a:t>
            </a:r>
          </a:p>
          <a:p>
            <a:pPr marL="285750" indent="-285750">
              <a:buFont typeface="Arial" panose="020B0604020202020204" pitchFamily="34" charset="0"/>
              <a:buChar char="•"/>
            </a:pPr>
            <a:endParaRPr lang="en-US" sz="2400" dirty="0">
              <a:solidFill>
                <a:srgbClr val="575756"/>
              </a:solidFill>
              <a:latin typeface="Verdana" panose="020B0604030504040204" pitchFamily="34" charset="0"/>
              <a:ea typeface="Verdana" panose="020B0604030504040204" pitchFamily="34" charset="0"/>
              <a:cs typeface="Verdana" panose="020B0604030504040204" pitchFamily="34" charset="0"/>
            </a:endParaRPr>
          </a:p>
          <a:p>
            <a:endParaRPr lang="nl-NL"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buClr>
                <a:srgbClr val="FF0000"/>
              </a:buClr>
              <a:defRPr/>
            </a:pPr>
            <a:endParaRPr lang="nl-NL" altLang="nl-NL" sz="2400" kern="0" dirty="0">
              <a:latin typeface="Verdana" pitchFamily="34" charset="0"/>
            </a:endParaRPr>
          </a:p>
          <a:p>
            <a:pPr marL="285750" indent="-285750">
              <a:buFont typeface="Arial" panose="020B0604020202020204" pitchFamily="34" charset="0"/>
              <a:buChar char="•"/>
            </a:pPr>
            <a:endParaRPr lang="nl-NL" sz="2400"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8449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3"/>
          <a:stretch>
            <a:fillRect/>
          </a:stretch>
        </p:blipFill>
        <p:spPr>
          <a:xfrm>
            <a:off x="4881282" y="4935817"/>
            <a:ext cx="3028950" cy="1504950"/>
          </a:xfrm>
          <a:prstGeom prst="rect">
            <a:avLst/>
          </a:prstGeom>
        </p:spPr>
      </p:pic>
      <p:pic>
        <p:nvPicPr>
          <p:cNvPr id="4" name="Tijdelijke aanduiding voor inhou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911" y="4955"/>
            <a:ext cx="12192000" cy="6858001"/>
          </a:xfrm>
        </p:spPr>
      </p:pic>
      <p:sp>
        <p:nvSpPr>
          <p:cNvPr id="2" name="Titel 1"/>
          <p:cNvSpPr>
            <a:spLocks noGrp="1"/>
          </p:cNvSpPr>
          <p:nvPr>
            <p:ph type="title"/>
          </p:nvPr>
        </p:nvSpPr>
        <p:spPr>
          <a:xfrm>
            <a:off x="1676400" y="124056"/>
            <a:ext cx="10316308" cy="1325563"/>
          </a:xfrm>
        </p:spPr>
        <p:txBody>
          <a:bodyPr/>
          <a:lstStyle/>
          <a:p>
            <a:endParaRPr lang="nl-NL" dirty="0">
              <a:solidFill>
                <a:srgbClr val="575756"/>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6923" y="2244561"/>
            <a:ext cx="8295262" cy="2870160"/>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0130" y="3136062"/>
            <a:ext cx="1402980" cy="517449"/>
          </a:xfrm>
          <a:prstGeom prst="rect">
            <a:avLst/>
          </a:prstGeom>
        </p:spPr>
      </p:pic>
      <p:pic>
        <p:nvPicPr>
          <p:cNvPr id="8" name="Afbeelding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06885" y="3284803"/>
            <a:ext cx="1956986" cy="384081"/>
          </a:xfrm>
          <a:prstGeom prst="rect">
            <a:avLst/>
          </a:prstGeom>
        </p:spPr>
      </p:pic>
      <p:pic>
        <p:nvPicPr>
          <p:cNvPr id="9" name="Afbeelding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87388" y="3240007"/>
            <a:ext cx="1383912" cy="377985"/>
          </a:xfrm>
          <a:prstGeom prst="rect">
            <a:avLst/>
          </a:prstGeom>
        </p:spPr>
      </p:pic>
      <p:pic>
        <p:nvPicPr>
          <p:cNvPr id="11" name="Afbeelding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26609" y="3730851"/>
            <a:ext cx="1591510" cy="708991"/>
          </a:xfrm>
          <a:prstGeom prst="rect">
            <a:avLst/>
          </a:prstGeom>
        </p:spPr>
      </p:pic>
      <p:pic>
        <p:nvPicPr>
          <p:cNvPr id="12" name="Afbeelding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75947" y="3777966"/>
            <a:ext cx="3472848" cy="614759"/>
          </a:xfrm>
          <a:prstGeom prst="rect">
            <a:avLst/>
          </a:prstGeom>
        </p:spPr>
      </p:pic>
      <p:pic>
        <p:nvPicPr>
          <p:cNvPr id="13" name="Afbeelding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92977" y="3695787"/>
            <a:ext cx="2445026" cy="696938"/>
          </a:xfrm>
          <a:prstGeom prst="rect">
            <a:avLst/>
          </a:prstGeom>
        </p:spPr>
      </p:pic>
      <p:pic>
        <p:nvPicPr>
          <p:cNvPr id="15" name="Afbeelding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26609" y="5231085"/>
            <a:ext cx="1548518" cy="414564"/>
          </a:xfrm>
          <a:prstGeom prst="rect">
            <a:avLst/>
          </a:prstGeom>
        </p:spPr>
      </p:pic>
      <p:pic>
        <p:nvPicPr>
          <p:cNvPr id="16"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80130" y="5936507"/>
            <a:ext cx="1320888" cy="62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Afbeelding 2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77616" y="4935817"/>
            <a:ext cx="987368" cy="987368"/>
          </a:xfrm>
          <a:prstGeom prst="rect">
            <a:avLst/>
          </a:prstGeom>
        </p:spPr>
      </p:pic>
      <p:pic>
        <p:nvPicPr>
          <p:cNvPr id="27" name="Afbeelding 2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60572" y="5012680"/>
            <a:ext cx="1024529" cy="696830"/>
          </a:xfrm>
          <a:prstGeom prst="rect">
            <a:avLst/>
          </a:prstGeom>
        </p:spPr>
      </p:pic>
      <p:pic>
        <p:nvPicPr>
          <p:cNvPr id="10" name="Afbeelding 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038786" y="5842000"/>
            <a:ext cx="1042042" cy="783037"/>
          </a:xfrm>
          <a:prstGeom prst="rect">
            <a:avLst/>
          </a:prstGeom>
        </p:spPr>
      </p:pic>
      <p:pic>
        <p:nvPicPr>
          <p:cNvPr id="6" name="Afbeelding 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72239" y="5860366"/>
            <a:ext cx="2388333" cy="704754"/>
          </a:xfrm>
          <a:prstGeom prst="rect">
            <a:avLst/>
          </a:prstGeom>
        </p:spPr>
      </p:pic>
      <p:pic>
        <p:nvPicPr>
          <p:cNvPr id="18" name="Afbeelding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273343" y="5860366"/>
            <a:ext cx="2388333" cy="704754"/>
          </a:xfrm>
          <a:prstGeom prst="rect">
            <a:avLst/>
          </a:prstGeom>
        </p:spPr>
      </p:pic>
      <p:pic>
        <p:nvPicPr>
          <p:cNvPr id="21" name="Afbeelding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314264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1"/>
          </a:xfrm>
        </p:spPr>
      </p:pic>
      <p:sp>
        <p:nvSpPr>
          <p:cNvPr id="2" name="Titel 1"/>
          <p:cNvSpPr>
            <a:spLocks noGrp="1"/>
          </p:cNvSpPr>
          <p:nvPr>
            <p:ph type="title"/>
          </p:nvPr>
        </p:nvSpPr>
        <p:spPr>
          <a:xfrm>
            <a:off x="1676400" y="171375"/>
            <a:ext cx="10316308" cy="1230925"/>
          </a:xfrm>
        </p:spPr>
        <p:txBody>
          <a:bodyPr/>
          <a:lstStyle/>
          <a:p>
            <a:r>
              <a:rPr lang="nl-NL" dirty="0">
                <a:solidFill>
                  <a:srgbClr val="575756"/>
                </a:solidFill>
                <a:latin typeface="Verdana" panose="020B0604030504040204" pitchFamily="34" charset="0"/>
                <a:ea typeface="Verdana" panose="020B0604030504040204" pitchFamily="34" charset="0"/>
                <a:cs typeface="Verdana" panose="020B0604030504040204" pitchFamily="34" charset="0"/>
              </a:rPr>
              <a:t>Impactgebieden</a:t>
            </a:r>
          </a:p>
        </p:txBody>
      </p:sp>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7582" y="1820946"/>
            <a:ext cx="2048434" cy="2048434"/>
          </a:xfrm>
          <a:prstGeom prst="rect">
            <a:avLst/>
          </a:prstGeom>
        </p:spPr>
      </p:pic>
      <p:pic>
        <p:nvPicPr>
          <p:cNvPr id="10" name="Afbeelding 9"/>
          <p:cNvPicPr>
            <a:picLocks noChangeAspect="1"/>
          </p:cNvPicPr>
          <p:nvPr/>
        </p:nvPicPr>
        <p:blipFill>
          <a:blip r:embed="rId5">
            <a:grayscl/>
          </a:blip>
          <a:stretch>
            <a:fillRect/>
          </a:stretch>
        </p:blipFill>
        <p:spPr>
          <a:xfrm>
            <a:off x="7006406" y="4118240"/>
            <a:ext cx="1853481" cy="1901749"/>
          </a:xfrm>
          <a:prstGeom prst="rect">
            <a:avLst/>
          </a:prstGeom>
          <a:ln w="12700">
            <a:solidFill>
              <a:srgbClr val="FF0000"/>
            </a:solidFill>
          </a:ln>
        </p:spPr>
      </p:pic>
      <p:pic>
        <p:nvPicPr>
          <p:cNvPr id="11" name="Afbeelding 10"/>
          <p:cNvPicPr>
            <a:picLocks noChangeAspect="1"/>
          </p:cNvPicPr>
          <p:nvPr/>
        </p:nvPicPr>
        <p:blipFill>
          <a:blip r:embed="rId6">
            <a:grayscl/>
          </a:blip>
          <a:stretch>
            <a:fillRect/>
          </a:stretch>
        </p:blipFill>
        <p:spPr>
          <a:xfrm>
            <a:off x="8995673" y="4103853"/>
            <a:ext cx="2524125" cy="1905000"/>
          </a:xfrm>
          <a:prstGeom prst="rect">
            <a:avLst/>
          </a:prstGeom>
          <a:ln w="12700">
            <a:solidFill>
              <a:srgbClr val="FF0000"/>
            </a:solidFill>
          </a:ln>
        </p:spPr>
      </p:pic>
      <p:pic>
        <p:nvPicPr>
          <p:cNvPr id="12" name="Afbeelding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3974" y="4092718"/>
            <a:ext cx="2921596" cy="1927271"/>
          </a:xfrm>
          <a:prstGeom prst="rect">
            <a:avLst/>
          </a:prstGeom>
        </p:spPr>
      </p:pic>
      <p:pic>
        <p:nvPicPr>
          <p:cNvPr id="3" name="Afbeelding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47550" y="4103853"/>
            <a:ext cx="2023071" cy="1927271"/>
          </a:xfrm>
          <a:prstGeom prst="rect">
            <a:avLst/>
          </a:prstGeom>
        </p:spPr>
      </p:pic>
      <p:pic>
        <p:nvPicPr>
          <p:cNvPr id="13" name="Afbeelding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569" y="4621513"/>
            <a:ext cx="1226636" cy="508047"/>
          </a:xfrm>
          <a:prstGeom prst="rect">
            <a:avLst/>
          </a:prstGeom>
        </p:spPr>
      </p:pic>
    </p:spTree>
    <p:extLst>
      <p:ext uri="{BB962C8B-B14F-4D97-AF65-F5344CB8AC3E}">
        <p14:creationId xmlns:p14="http://schemas.microsoft.com/office/powerpoint/2010/main" val="27525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Z.pptx" id="{70257212-B42A-4991-800C-5E0E64549574}" vid="{CA45476D-30F3-4F86-B072-E1252679E70D}"/>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ROZ</Template>
  <TotalTime>851</TotalTime>
  <Words>1938</Words>
  <Application>Microsoft Office PowerPoint</Application>
  <PresentationFormat>Breedbeeld</PresentationFormat>
  <Paragraphs>253</Paragraphs>
  <Slides>43</Slides>
  <Notes>43</Notes>
  <HiddenSlides>0</HiddenSlides>
  <MMClips>3</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43</vt:i4>
      </vt:variant>
    </vt:vector>
  </HeadingPairs>
  <TitlesOfParts>
    <vt:vector size="50" baseType="lpstr">
      <vt:lpstr>Arial</vt:lpstr>
      <vt:lpstr>Calibri</vt:lpstr>
      <vt:lpstr>Calibri Light</vt:lpstr>
      <vt:lpstr>Verdana</vt:lpstr>
      <vt:lpstr>Wingdings</vt:lpstr>
      <vt:lpstr>Kantoorthema</vt:lpstr>
      <vt:lpstr>1_Kantoorthema</vt:lpstr>
      <vt:lpstr>Succesvol door Sociaal impact ondernemen  </vt:lpstr>
      <vt:lpstr>Stelling</vt:lpstr>
      <vt:lpstr>PowerPoint-presentatie</vt:lpstr>
      <vt:lpstr>Wat is sociaal impact ondernemen?</vt:lpstr>
      <vt:lpstr>Stelling</vt:lpstr>
      <vt:lpstr>PowerPoint-presentatie</vt:lpstr>
      <vt:lpstr>Sociaal impact ondernemen</vt:lpstr>
      <vt:lpstr>PowerPoint-presentatie</vt:lpstr>
      <vt:lpstr>Impactgebieden</vt:lpstr>
      <vt:lpstr>PowerPoint-presentatie</vt:lpstr>
      <vt:lpstr>PowerPoint-presentatie</vt:lpstr>
      <vt:lpstr>PowerPoint-presentatie</vt:lpstr>
      <vt:lpstr>Stelling</vt:lpstr>
      <vt:lpstr>PowerPoint-presentatie</vt:lpstr>
      <vt:lpstr>Kidzstore  linkje hier</vt:lpstr>
      <vt:lpstr>Kidzstore  linkje hier</vt:lpstr>
      <vt:lpstr>PowerPoint-presentatie</vt:lpstr>
      <vt:lpstr>Hoe draagt SIO nu bij aan succes?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kan Werkplein Twente en ROZ voor jou betekenen? </vt:lpstr>
      <vt:lpstr>  Vragen?      Dank jullie wel!</vt:lpstr>
    </vt:vector>
  </TitlesOfParts>
  <Company>cctg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idee naar sociale onderneming</dc:title>
  <dc:creator>Brand, Ilse van den</dc:creator>
  <cp:lastModifiedBy>Ingrid Hogervorst</cp:lastModifiedBy>
  <cp:revision>184</cp:revision>
  <cp:lastPrinted>2023-03-13T11:45:42Z</cp:lastPrinted>
  <dcterms:created xsi:type="dcterms:W3CDTF">2020-11-24T13:28:51Z</dcterms:created>
  <dcterms:modified xsi:type="dcterms:W3CDTF">2023-06-22T11:29:33Z</dcterms:modified>
</cp:coreProperties>
</file>